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88" r:id="rId5"/>
    <p:sldId id="289" r:id="rId6"/>
    <p:sldId id="290" r:id="rId7"/>
    <p:sldId id="297" r:id="rId8"/>
    <p:sldId id="291" r:id="rId9"/>
    <p:sldId id="293" r:id="rId10"/>
    <p:sldId id="294" r:id="rId11"/>
    <p:sldId id="262" r:id="rId12"/>
    <p:sldId id="263" r:id="rId13"/>
    <p:sldId id="298" r:id="rId14"/>
    <p:sldId id="280" r:id="rId15"/>
    <p:sldId id="296" r:id="rId16"/>
    <p:sldId id="295" r:id="rId17"/>
    <p:sldId id="283" r:id="rId18"/>
    <p:sldId id="265" r:id="rId19"/>
    <p:sldId id="286" r:id="rId20"/>
    <p:sldId id="276" r:id="rId21"/>
    <p:sldId id="264" r:id="rId22"/>
    <p:sldId id="270" r:id="rId2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0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3399FF"/>
    <a:srgbClr val="99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E03B73-8C61-4A01-A230-0BD191CFBA7C}" type="doc">
      <dgm:prSet loTypeId="urn:microsoft.com/office/officeart/2008/layout/BendingPictureCaptionList" loCatId="pictur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7453ACA3-910F-4A9A-AF33-801EF5C5A161}">
      <dgm:prSet phldrT="[Текст]"/>
      <dgm:spPr>
        <a:solidFill>
          <a:srgbClr val="FFCC99">
            <a:alpha val="56863"/>
          </a:srgb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Дорожная карта</a:t>
          </a:r>
          <a:endParaRPr lang="ru-RU" dirty="0">
            <a:solidFill>
              <a:schemeClr val="tx1"/>
            </a:solidFill>
          </a:endParaRPr>
        </a:p>
      </dgm:t>
    </dgm:pt>
    <dgm:pt modelId="{980706B9-F59C-4BF9-89CA-84076F0B2F14}" type="parTrans" cxnId="{6685F180-71B7-4BAA-81FD-5A10A62E95EF}">
      <dgm:prSet/>
      <dgm:spPr/>
      <dgm:t>
        <a:bodyPr/>
        <a:lstStyle/>
        <a:p>
          <a:endParaRPr lang="ru-RU"/>
        </a:p>
      </dgm:t>
    </dgm:pt>
    <dgm:pt modelId="{5A92E807-9D5E-4C2A-80E3-EEA57B51C1F5}" type="sibTrans" cxnId="{6685F180-71B7-4BAA-81FD-5A10A62E95EF}">
      <dgm:prSet/>
      <dgm:spPr/>
      <dgm:t>
        <a:bodyPr/>
        <a:lstStyle/>
        <a:p>
          <a:endParaRPr lang="ru-RU"/>
        </a:p>
      </dgm:t>
    </dgm:pt>
    <dgm:pt modelId="{C400758B-393E-4AF9-A05E-F97E8C298DC5}">
      <dgm:prSet phldrT="[Текст]"/>
      <dgm:spPr>
        <a:solidFill>
          <a:srgbClr val="FFCC99">
            <a:alpha val="56863"/>
          </a:srgb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Технический план реализации</a:t>
          </a:r>
          <a:endParaRPr lang="ru-RU" dirty="0">
            <a:solidFill>
              <a:schemeClr val="tx1"/>
            </a:solidFill>
          </a:endParaRPr>
        </a:p>
      </dgm:t>
    </dgm:pt>
    <dgm:pt modelId="{C3D90751-F099-40CA-9173-917B64672B0C}" type="parTrans" cxnId="{E8FC5062-40B7-463F-A28B-DC9DFC1F11A3}">
      <dgm:prSet/>
      <dgm:spPr/>
      <dgm:t>
        <a:bodyPr/>
        <a:lstStyle/>
        <a:p>
          <a:endParaRPr lang="ru-RU"/>
        </a:p>
      </dgm:t>
    </dgm:pt>
    <dgm:pt modelId="{36B7CD95-8A4E-461C-A1CB-97F3F4645742}" type="sibTrans" cxnId="{E8FC5062-40B7-463F-A28B-DC9DFC1F11A3}">
      <dgm:prSet/>
      <dgm:spPr/>
      <dgm:t>
        <a:bodyPr/>
        <a:lstStyle/>
        <a:p>
          <a:endParaRPr lang="ru-RU"/>
        </a:p>
      </dgm:t>
    </dgm:pt>
    <dgm:pt modelId="{367631EB-7927-4F87-A612-5920B0A52CCD}">
      <dgm:prSet phldrT="[Текст]"/>
      <dgm:spPr>
        <a:solidFill>
          <a:srgbClr val="FFCC99">
            <a:alpha val="56863"/>
          </a:srgb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№ 301-Г от 29.10.17г. «О создании рабочей группы» </a:t>
          </a:r>
          <a:endParaRPr lang="ru-RU" dirty="0">
            <a:solidFill>
              <a:schemeClr val="tx1"/>
            </a:solidFill>
          </a:endParaRPr>
        </a:p>
      </dgm:t>
    </dgm:pt>
    <dgm:pt modelId="{1037699A-5058-46D5-A240-D8C292DA4279}" type="parTrans" cxnId="{4BA932BA-76CA-4A85-9C33-1186C99C5A31}">
      <dgm:prSet/>
      <dgm:spPr/>
      <dgm:t>
        <a:bodyPr/>
        <a:lstStyle/>
        <a:p>
          <a:endParaRPr lang="ru-RU"/>
        </a:p>
      </dgm:t>
    </dgm:pt>
    <dgm:pt modelId="{E225C4A1-F435-46DD-BC48-569EB9228B55}" type="sibTrans" cxnId="{4BA932BA-76CA-4A85-9C33-1186C99C5A31}">
      <dgm:prSet/>
      <dgm:spPr/>
      <dgm:t>
        <a:bodyPr/>
        <a:lstStyle/>
        <a:p>
          <a:endParaRPr lang="ru-RU"/>
        </a:p>
      </dgm:t>
    </dgm:pt>
    <dgm:pt modelId="{CD74C2E8-72F3-4935-AEE9-82C7D0C046DD}" type="pres">
      <dgm:prSet presAssocID="{3AE03B73-8C61-4A01-A230-0BD191CFBA7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B87BA6-23AE-41FE-AD0C-041F0CD57F83}" type="pres">
      <dgm:prSet presAssocID="{7453ACA3-910F-4A9A-AF33-801EF5C5A161}" presName="composite" presStyleCnt="0"/>
      <dgm:spPr/>
    </dgm:pt>
    <dgm:pt modelId="{330F04A6-AABB-4642-9EB6-16863E1331D9}" type="pres">
      <dgm:prSet presAssocID="{7453ACA3-910F-4A9A-AF33-801EF5C5A161}" presName="rect1" presStyleLbl="bgImgPlace1" presStyleIdx="0" presStyleCnt="3" custLinFactNeighborX="8517" custLinFactNeighborY="-1223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ru-RU"/>
        </a:p>
      </dgm:t>
    </dgm:pt>
    <dgm:pt modelId="{1AEB4E92-24B5-457A-9174-10433DDB8082}" type="pres">
      <dgm:prSet presAssocID="{7453ACA3-910F-4A9A-AF33-801EF5C5A161}" presName="wedgeRectCallout1" presStyleLbl="node1" presStyleIdx="0" presStyleCnt="3" custLinFactNeighborX="5637" custLinFactNeighborY="-10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A9B4D-8707-466D-8B9B-548ED83FA2DF}" type="pres">
      <dgm:prSet presAssocID="{5A92E807-9D5E-4C2A-80E3-EEA57B51C1F5}" presName="sibTrans" presStyleCnt="0"/>
      <dgm:spPr/>
    </dgm:pt>
    <dgm:pt modelId="{7603A664-C0A1-4C05-885E-2BFBFE2EE1F3}" type="pres">
      <dgm:prSet presAssocID="{C400758B-393E-4AF9-A05E-F97E8C298DC5}" presName="composite" presStyleCnt="0"/>
      <dgm:spPr/>
    </dgm:pt>
    <dgm:pt modelId="{36F7BC32-D8EB-4F2A-A48E-6EAAFD1CF097}" type="pres">
      <dgm:prSet presAssocID="{C400758B-393E-4AF9-A05E-F97E8C298DC5}" presName="rect1" presStyleLbl="bgImgPlace1" presStyleIdx="1" presStyleCnt="3" custLinFactNeighborX="626" custLinFactNeighborY="-1305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ru-RU"/>
        </a:p>
      </dgm:t>
    </dgm:pt>
    <dgm:pt modelId="{1423436B-6AFD-4AB7-9D82-459C5A1BAE74}" type="pres">
      <dgm:prSet presAssocID="{C400758B-393E-4AF9-A05E-F97E8C298DC5}" presName="wedgeRectCallout1" presStyleLbl="node1" presStyleIdx="1" presStyleCnt="3" custLinFactNeighborX="-1371" custLinFactNeighborY="-3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EAFC83-EC6D-4895-935E-F5C456AE90E8}" type="pres">
      <dgm:prSet presAssocID="{36B7CD95-8A4E-461C-A1CB-97F3F4645742}" presName="sibTrans" presStyleCnt="0"/>
      <dgm:spPr/>
    </dgm:pt>
    <dgm:pt modelId="{ED7A1E4E-CE63-4EFF-AD84-2C7388D88A8C}" type="pres">
      <dgm:prSet presAssocID="{367631EB-7927-4F87-A612-5920B0A52CCD}" presName="composite" presStyleCnt="0"/>
      <dgm:spPr/>
    </dgm:pt>
    <dgm:pt modelId="{6AD0A1F4-5E96-4D96-8A58-23ADB3B85DD3}" type="pres">
      <dgm:prSet presAssocID="{367631EB-7927-4F87-A612-5920B0A52CCD}" presName="rect1" presStyleLbl="bgImgPlace1" presStyleIdx="2" presStyleCnt="3" custScaleX="116684" custLinFactNeighborX="-7112" custLinFactNeighborY="-1091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D6A8409-9951-4EA3-822E-7A73BAFFCBBB}" type="pres">
      <dgm:prSet presAssocID="{367631EB-7927-4F87-A612-5920B0A52CCD}" presName="wedgeRectCallout1" presStyleLbl="node1" presStyleIdx="2" presStyleCnt="3" custScaleY="111926" custLinFactNeighborX="-11635" custLinFactNeighborY="-3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76DC77-8B2F-4735-BCB4-D92B9A43D353}" type="presOf" srcId="{7453ACA3-910F-4A9A-AF33-801EF5C5A161}" destId="{1AEB4E92-24B5-457A-9174-10433DDB8082}" srcOrd="0" destOrd="0" presId="urn:microsoft.com/office/officeart/2008/layout/BendingPictureCaptionList"/>
    <dgm:cxn modelId="{E0912EDC-9F5B-4A73-8B42-2F3554CF3DC9}" type="presOf" srcId="{3AE03B73-8C61-4A01-A230-0BD191CFBA7C}" destId="{CD74C2E8-72F3-4935-AEE9-82C7D0C046DD}" srcOrd="0" destOrd="0" presId="urn:microsoft.com/office/officeart/2008/layout/BendingPictureCaptionList"/>
    <dgm:cxn modelId="{4BA932BA-76CA-4A85-9C33-1186C99C5A31}" srcId="{3AE03B73-8C61-4A01-A230-0BD191CFBA7C}" destId="{367631EB-7927-4F87-A612-5920B0A52CCD}" srcOrd="2" destOrd="0" parTransId="{1037699A-5058-46D5-A240-D8C292DA4279}" sibTransId="{E225C4A1-F435-46DD-BC48-569EB9228B55}"/>
    <dgm:cxn modelId="{620C10AF-0472-41A2-AEF6-EFFFDF9FC34E}" type="presOf" srcId="{367631EB-7927-4F87-A612-5920B0A52CCD}" destId="{DD6A8409-9951-4EA3-822E-7A73BAFFCBBB}" srcOrd="0" destOrd="0" presId="urn:microsoft.com/office/officeart/2008/layout/BendingPictureCaptionList"/>
    <dgm:cxn modelId="{FF4EF033-66EE-4810-8BF1-D1307021FFC0}" type="presOf" srcId="{C400758B-393E-4AF9-A05E-F97E8C298DC5}" destId="{1423436B-6AFD-4AB7-9D82-459C5A1BAE74}" srcOrd="0" destOrd="0" presId="urn:microsoft.com/office/officeart/2008/layout/BendingPictureCaptionList"/>
    <dgm:cxn modelId="{E8FC5062-40B7-463F-A28B-DC9DFC1F11A3}" srcId="{3AE03B73-8C61-4A01-A230-0BD191CFBA7C}" destId="{C400758B-393E-4AF9-A05E-F97E8C298DC5}" srcOrd="1" destOrd="0" parTransId="{C3D90751-F099-40CA-9173-917B64672B0C}" sibTransId="{36B7CD95-8A4E-461C-A1CB-97F3F4645742}"/>
    <dgm:cxn modelId="{6685F180-71B7-4BAA-81FD-5A10A62E95EF}" srcId="{3AE03B73-8C61-4A01-A230-0BD191CFBA7C}" destId="{7453ACA3-910F-4A9A-AF33-801EF5C5A161}" srcOrd="0" destOrd="0" parTransId="{980706B9-F59C-4BF9-89CA-84076F0B2F14}" sibTransId="{5A92E807-9D5E-4C2A-80E3-EEA57B51C1F5}"/>
    <dgm:cxn modelId="{23059BC2-83F3-4DFF-A73B-61F9D7A81282}" type="presParOf" srcId="{CD74C2E8-72F3-4935-AEE9-82C7D0C046DD}" destId="{10B87BA6-23AE-41FE-AD0C-041F0CD57F83}" srcOrd="0" destOrd="0" presId="urn:microsoft.com/office/officeart/2008/layout/BendingPictureCaptionList"/>
    <dgm:cxn modelId="{563BC55F-2D46-4964-BA2F-8ACEF5CB1E02}" type="presParOf" srcId="{10B87BA6-23AE-41FE-AD0C-041F0CD57F83}" destId="{330F04A6-AABB-4642-9EB6-16863E1331D9}" srcOrd="0" destOrd="0" presId="urn:microsoft.com/office/officeart/2008/layout/BendingPictureCaptionList"/>
    <dgm:cxn modelId="{E4837378-F7D5-44C0-9F47-904A0F79E8AB}" type="presParOf" srcId="{10B87BA6-23AE-41FE-AD0C-041F0CD57F83}" destId="{1AEB4E92-24B5-457A-9174-10433DDB8082}" srcOrd="1" destOrd="0" presId="urn:microsoft.com/office/officeart/2008/layout/BendingPictureCaptionList"/>
    <dgm:cxn modelId="{6B2BE746-5173-46DF-A3E5-A5BC3BD75913}" type="presParOf" srcId="{CD74C2E8-72F3-4935-AEE9-82C7D0C046DD}" destId="{683A9B4D-8707-466D-8B9B-548ED83FA2DF}" srcOrd="1" destOrd="0" presId="urn:microsoft.com/office/officeart/2008/layout/BendingPictureCaptionList"/>
    <dgm:cxn modelId="{669D7F88-19BC-432A-A2F6-494A8382AB02}" type="presParOf" srcId="{CD74C2E8-72F3-4935-AEE9-82C7D0C046DD}" destId="{7603A664-C0A1-4C05-885E-2BFBFE2EE1F3}" srcOrd="2" destOrd="0" presId="urn:microsoft.com/office/officeart/2008/layout/BendingPictureCaptionList"/>
    <dgm:cxn modelId="{3E847C9F-C953-4B5C-BA8F-58C7E85BEB9D}" type="presParOf" srcId="{7603A664-C0A1-4C05-885E-2BFBFE2EE1F3}" destId="{36F7BC32-D8EB-4F2A-A48E-6EAAFD1CF097}" srcOrd="0" destOrd="0" presId="urn:microsoft.com/office/officeart/2008/layout/BendingPictureCaptionList"/>
    <dgm:cxn modelId="{4FCB2F89-2A31-4189-AECD-9918378D34A8}" type="presParOf" srcId="{7603A664-C0A1-4C05-885E-2BFBFE2EE1F3}" destId="{1423436B-6AFD-4AB7-9D82-459C5A1BAE74}" srcOrd="1" destOrd="0" presId="urn:microsoft.com/office/officeart/2008/layout/BendingPictureCaptionList"/>
    <dgm:cxn modelId="{5326562F-84C7-4846-9EB3-1A6D5755F83B}" type="presParOf" srcId="{CD74C2E8-72F3-4935-AEE9-82C7D0C046DD}" destId="{08EAFC83-EC6D-4895-935E-F5C456AE90E8}" srcOrd="3" destOrd="0" presId="urn:microsoft.com/office/officeart/2008/layout/BendingPictureCaptionList"/>
    <dgm:cxn modelId="{DA5F5315-ECDE-46E9-AFBB-D9B57AF85640}" type="presParOf" srcId="{CD74C2E8-72F3-4935-AEE9-82C7D0C046DD}" destId="{ED7A1E4E-CE63-4EFF-AD84-2C7388D88A8C}" srcOrd="4" destOrd="0" presId="urn:microsoft.com/office/officeart/2008/layout/BendingPictureCaptionList"/>
    <dgm:cxn modelId="{53368014-26F6-41BB-A83F-4AF31C03EDBA}" type="presParOf" srcId="{ED7A1E4E-CE63-4EFF-AD84-2C7388D88A8C}" destId="{6AD0A1F4-5E96-4D96-8A58-23ADB3B85DD3}" srcOrd="0" destOrd="0" presId="urn:microsoft.com/office/officeart/2008/layout/BendingPictureCaptionList"/>
    <dgm:cxn modelId="{78D67A29-F0FC-4606-8687-28840BD90705}" type="presParOf" srcId="{ED7A1E4E-CE63-4EFF-AD84-2C7388D88A8C}" destId="{DD6A8409-9951-4EA3-822E-7A73BAFFCBBB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72EBE0-2706-4ACD-9716-FCFA63AA2E1A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3DDDFDF-38F5-4EE6-8A09-72131B55916D}">
      <dgm:prSet phldrT="[Текст]"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обучение персонала методикам телефонных консультация при непосредственном общении с пациентом</a:t>
          </a:r>
          <a:endParaRPr lang="ru-RU" dirty="0"/>
        </a:p>
      </dgm:t>
    </dgm:pt>
    <dgm:pt modelId="{4B0EDBD7-8357-434C-8164-57340627D557}" type="parTrans" cxnId="{E1016607-54F7-4EB7-956F-8C6152F1129F}">
      <dgm:prSet/>
      <dgm:spPr/>
      <dgm:t>
        <a:bodyPr/>
        <a:lstStyle/>
        <a:p>
          <a:endParaRPr lang="ru-RU"/>
        </a:p>
      </dgm:t>
    </dgm:pt>
    <dgm:pt modelId="{B24F7B3F-A39F-43C9-A9E3-793178D0FF33}" type="sibTrans" cxnId="{E1016607-54F7-4EB7-956F-8C6152F1129F}">
      <dgm:prSet/>
      <dgm:spPr/>
      <dgm:t>
        <a:bodyPr/>
        <a:lstStyle/>
        <a:p>
          <a:endParaRPr lang="ru-RU"/>
        </a:p>
      </dgm:t>
    </dgm:pt>
    <dgm:pt modelId="{5F09938D-4B48-4747-B309-BBA40870F409}">
      <dgm:prSet phldrT="[Текст]"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 стандарт общения регистратора с пациентом</a:t>
          </a:r>
          <a:endParaRPr lang="ru-RU" dirty="0"/>
        </a:p>
      </dgm:t>
    </dgm:pt>
    <dgm:pt modelId="{E7BBBECE-745B-4865-B5A1-4FCE08E0302D}" type="parTrans" cxnId="{3A550FC9-20A2-4E68-8713-F09EF32788AF}">
      <dgm:prSet/>
      <dgm:spPr/>
      <dgm:t>
        <a:bodyPr/>
        <a:lstStyle/>
        <a:p>
          <a:endParaRPr lang="ru-RU"/>
        </a:p>
      </dgm:t>
    </dgm:pt>
    <dgm:pt modelId="{62E6E137-B9B2-4A49-9EF8-41E389B8F62D}" type="sibTrans" cxnId="{3A550FC9-20A2-4E68-8713-F09EF32788AF}">
      <dgm:prSet/>
      <dgm:spPr/>
      <dgm:t>
        <a:bodyPr/>
        <a:lstStyle/>
        <a:p>
          <a:endParaRPr lang="ru-RU"/>
        </a:p>
      </dgm:t>
    </dgm:pt>
    <dgm:pt modelId="{E5ECD032-6DF2-4D87-B5A6-716BE3013CA4}">
      <dgm:prSet phldrT="[Текст]"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Организуется хранение медицинских карт амбулаторного пациент по принципу 5</a:t>
          </a:r>
          <a:r>
            <a:rPr lang="en-US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endParaRPr lang="ru-RU" dirty="0"/>
        </a:p>
      </dgm:t>
    </dgm:pt>
    <dgm:pt modelId="{60C09681-2183-4ACE-9658-45C2EFFBA775}" type="parTrans" cxnId="{F17A2EEC-A655-40D9-9DDA-DC1DB60D74A2}">
      <dgm:prSet/>
      <dgm:spPr/>
      <dgm:t>
        <a:bodyPr/>
        <a:lstStyle/>
        <a:p>
          <a:endParaRPr lang="ru-RU"/>
        </a:p>
      </dgm:t>
    </dgm:pt>
    <dgm:pt modelId="{13E8E876-3558-4AFE-AF29-95DD985A2423}" type="sibTrans" cxnId="{F17A2EEC-A655-40D9-9DDA-DC1DB60D74A2}">
      <dgm:prSet/>
      <dgm:spPr/>
      <dgm:t>
        <a:bodyPr/>
        <a:lstStyle/>
        <a:p>
          <a:endParaRPr lang="ru-RU"/>
        </a:p>
      </dgm:t>
    </dgm:pt>
    <dgm:pt modelId="{12847889-5D26-41C6-B0EF-6EC61413D1A0}">
      <dgm:prSet phldrT="[Текст]"/>
      <dgm:spPr/>
      <dgm:t>
        <a:bodyPr/>
        <a:lstStyle/>
        <a:p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Отработан план расширения помещения </a:t>
          </a:r>
          <a:r>
            <a:rPr lang="ru-RU" alt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картохранилища</a:t>
          </a:r>
          <a:endParaRPr lang="ru-RU" dirty="0"/>
        </a:p>
      </dgm:t>
    </dgm:pt>
    <dgm:pt modelId="{248852F1-82D4-45C8-94EC-57E5E19BB7E3}" type="parTrans" cxnId="{13879C9C-1CC4-4214-954C-5CB87DC50D06}">
      <dgm:prSet/>
      <dgm:spPr/>
      <dgm:t>
        <a:bodyPr/>
        <a:lstStyle/>
        <a:p>
          <a:endParaRPr lang="ru-RU"/>
        </a:p>
      </dgm:t>
    </dgm:pt>
    <dgm:pt modelId="{0DD13FAA-FEF4-458F-BA12-F93B0F2F97E1}" type="sibTrans" cxnId="{13879C9C-1CC4-4214-954C-5CB87DC50D06}">
      <dgm:prSet/>
      <dgm:spPr/>
      <dgm:t>
        <a:bodyPr/>
        <a:lstStyle/>
        <a:p>
          <a:endParaRPr lang="ru-RU"/>
        </a:p>
      </dgm:t>
    </dgm:pt>
    <dgm:pt modelId="{D0529649-1277-47DB-8AA7-E1407295C903}">
      <dgm:prSet phldrT="[Текст]"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 мониторинг работы регистратора с анализом проблем и разработкой путей решения </a:t>
          </a:r>
          <a:endParaRPr lang="ru-RU" dirty="0"/>
        </a:p>
      </dgm:t>
    </dgm:pt>
    <dgm:pt modelId="{462890F7-E14D-4EDB-BF61-D8F8D2E9E119}" type="parTrans" cxnId="{76191E1E-0698-44B2-A0C6-510BA5218039}">
      <dgm:prSet/>
      <dgm:spPr/>
      <dgm:t>
        <a:bodyPr/>
        <a:lstStyle/>
        <a:p>
          <a:endParaRPr lang="ru-RU"/>
        </a:p>
      </dgm:t>
    </dgm:pt>
    <dgm:pt modelId="{0DC7DC1B-C359-4598-85C1-EEFC433164F8}" type="sibTrans" cxnId="{76191E1E-0698-44B2-A0C6-510BA5218039}">
      <dgm:prSet/>
      <dgm:spPr/>
      <dgm:t>
        <a:bodyPr/>
        <a:lstStyle/>
        <a:p>
          <a:endParaRPr lang="ru-RU"/>
        </a:p>
      </dgm:t>
    </dgm:pt>
    <dgm:pt modelId="{831D0260-0859-4DC2-BA96-54BB3BDAC3F9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Выделены  дополнительно штаты администраторов, работающих только с телефонными звонками</a:t>
          </a:r>
          <a:endParaRPr lang="ru-RU" dirty="0"/>
        </a:p>
      </dgm:t>
    </dgm:pt>
    <dgm:pt modelId="{96CCBBB6-BE11-41F2-BF2D-B09A27B1F044}" type="parTrans" cxnId="{C313F1B8-6974-4F36-82C3-963BB2065468}">
      <dgm:prSet/>
      <dgm:spPr/>
      <dgm:t>
        <a:bodyPr/>
        <a:lstStyle/>
        <a:p>
          <a:endParaRPr lang="ru-RU"/>
        </a:p>
      </dgm:t>
    </dgm:pt>
    <dgm:pt modelId="{B147715F-A30B-48CB-8CFD-EE49CD78531A}" type="sibTrans" cxnId="{C313F1B8-6974-4F36-82C3-963BB2065468}">
      <dgm:prSet/>
      <dgm:spPr/>
      <dgm:t>
        <a:bodyPr/>
        <a:lstStyle/>
        <a:p>
          <a:endParaRPr lang="ru-RU"/>
        </a:p>
      </dgm:t>
    </dgm:pt>
    <dgm:pt modelId="{2F9FB9F3-C4B1-4C63-8631-EEF61E062069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Отрабатывается схема движения амбулаторных карт без участия пациентов</a:t>
          </a:r>
          <a:endParaRPr lang="ru-RU" dirty="0"/>
        </a:p>
      </dgm:t>
    </dgm:pt>
    <dgm:pt modelId="{0B57AA01-BA0E-4827-A771-5E820F608A7D}" type="parTrans" cxnId="{044F0C88-9B19-4E35-9FBD-144D127884E7}">
      <dgm:prSet/>
      <dgm:spPr/>
      <dgm:t>
        <a:bodyPr/>
        <a:lstStyle/>
        <a:p>
          <a:endParaRPr lang="ru-RU"/>
        </a:p>
      </dgm:t>
    </dgm:pt>
    <dgm:pt modelId="{66B50F2D-AA5F-4B38-8F54-8E1D77D3280C}" type="sibTrans" cxnId="{044F0C88-9B19-4E35-9FBD-144D127884E7}">
      <dgm:prSet/>
      <dgm:spPr/>
      <dgm:t>
        <a:bodyPr/>
        <a:lstStyle/>
        <a:p>
          <a:endParaRPr lang="ru-RU"/>
        </a:p>
      </dgm:t>
    </dgm:pt>
    <dgm:pt modelId="{0F98279A-31D2-40C4-AAFE-8C5596EC9C52}">
      <dgm:prSet/>
      <dgm:spPr/>
      <dgm:t>
        <a:bodyPr/>
        <a:lstStyle/>
        <a:p>
          <a:r>
            <a:rPr lang="ru-RU" alt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Оборудовано место для сбора жалоб и предложений в поликлинике( установлен ящик для сбора жалоб с бланками для заполнения)</a:t>
          </a:r>
          <a:endParaRPr lang="ru-RU" dirty="0"/>
        </a:p>
      </dgm:t>
    </dgm:pt>
    <dgm:pt modelId="{11A08A24-4386-4C96-ACD7-0CE97E5E2AAF}" type="parTrans" cxnId="{3E25F619-C60E-4C12-8867-19D0F03CFA0D}">
      <dgm:prSet/>
      <dgm:spPr/>
      <dgm:t>
        <a:bodyPr/>
        <a:lstStyle/>
        <a:p>
          <a:endParaRPr lang="ru-RU"/>
        </a:p>
      </dgm:t>
    </dgm:pt>
    <dgm:pt modelId="{D09DE956-6A91-4E38-9EBD-D2FE1AAC82A8}" type="sibTrans" cxnId="{3E25F619-C60E-4C12-8867-19D0F03CFA0D}">
      <dgm:prSet/>
      <dgm:spPr/>
      <dgm:t>
        <a:bodyPr/>
        <a:lstStyle/>
        <a:p>
          <a:endParaRPr lang="ru-RU"/>
        </a:p>
      </dgm:t>
    </dgm:pt>
    <dgm:pt modelId="{465E8CBA-740D-4EB4-9DBE-462FE528EA8D}">
      <dgm:prSet/>
      <dgm:spPr/>
      <dgm:t>
        <a:bodyPr/>
        <a:lstStyle/>
        <a:p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Организована работа единого </a:t>
          </a:r>
          <a:r>
            <a:rPr lang="ru-RU" alt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</a:t>
          </a:r>
          <a:r>
            <a:rPr lang="en-US" alt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ll</a:t>
          </a:r>
          <a:r>
            <a:rPr lang="en-US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центра</a:t>
          </a:r>
          <a:endParaRPr lang="ru-RU" dirty="0"/>
        </a:p>
      </dgm:t>
    </dgm:pt>
    <dgm:pt modelId="{BE605409-5926-411C-B211-447CD4014477}" type="parTrans" cxnId="{7662B6D2-5DDE-430B-A368-25E402DE6AFB}">
      <dgm:prSet/>
      <dgm:spPr/>
      <dgm:t>
        <a:bodyPr/>
        <a:lstStyle/>
        <a:p>
          <a:endParaRPr lang="ru-RU"/>
        </a:p>
      </dgm:t>
    </dgm:pt>
    <dgm:pt modelId="{9691F5AE-52D3-475C-81B9-604A80016EED}" type="sibTrans" cxnId="{7662B6D2-5DDE-430B-A368-25E402DE6AFB}">
      <dgm:prSet/>
      <dgm:spPr/>
      <dgm:t>
        <a:bodyPr/>
        <a:lstStyle/>
        <a:p>
          <a:endParaRPr lang="ru-RU"/>
        </a:p>
      </dgm:t>
    </dgm:pt>
    <dgm:pt modelId="{5ABFFCA6-4539-4CFA-951A-7040FEEFE91A}">
      <dgm:prSet/>
      <dgm:spPr/>
      <dgm:t>
        <a:bodyPr/>
        <a:lstStyle/>
        <a:p>
          <a:r>
            <a: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Разработаны единые требования к внешнему виду регистраторов</a:t>
          </a:r>
          <a:endParaRPr lang="ru-RU" dirty="0"/>
        </a:p>
      </dgm:t>
    </dgm:pt>
    <dgm:pt modelId="{1B4DD53C-50ED-4869-B3D6-E8E85CE9232B}" type="parTrans" cxnId="{F73CB578-F05E-4DC1-B04C-3F889A58E0CD}">
      <dgm:prSet/>
      <dgm:spPr/>
      <dgm:t>
        <a:bodyPr/>
        <a:lstStyle/>
        <a:p>
          <a:endParaRPr lang="ru-RU"/>
        </a:p>
      </dgm:t>
    </dgm:pt>
    <dgm:pt modelId="{A6407BA0-2C1B-42E0-81DE-CD9831192AA4}" type="sibTrans" cxnId="{F73CB578-F05E-4DC1-B04C-3F889A58E0CD}">
      <dgm:prSet/>
      <dgm:spPr/>
      <dgm:t>
        <a:bodyPr/>
        <a:lstStyle/>
        <a:p>
          <a:endParaRPr lang="ru-RU"/>
        </a:p>
      </dgm:t>
    </dgm:pt>
    <dgm:pt modelId="{2E225052-70EF-437D-AE1E-E2DB7273DD75}" type="pres">
      <dgm:prSet presAssocID="{7172EBE0-2706-4ACD-9716-FCFA63AA2E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BF129D-F549-4434-A118-6C912D8EA7E5}" type="pres">
      <dgm:prSet presAssocID="{23DDDFDF-38F5-4EE6-8A09-72131B55916D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CA715-F2C3-463D-956E-2EC5E22BCB06}" type="pres">
      <dgm:prSet presAssocID="{B24F7B3F-A39F-43C9-A9E3-793178D0FF33}" presName="sibTrans" presStyleCnt="0"/>
      <dgm:spPr/>
    </dgm:pt>
    <dgm:pt modelId="{984E9F18-62AF-412D-89A4-9B9B0D14425C}" type="pres">
      <dgm:prSet presAssocID="{5F09938D-4B48-4747-B309-BBA40870F409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678E98-CC26-4BF4-A4A6-A1E190F888FA}" type="pres">
      <dgm:prSet presAssocID="{62E6E137-B9B2-4A49-9EF8-41E389B8F62D}" presName="sibTrans" presStyleCnt="0"/>
      <dgm:spPr/>
    </dgm:pt>
    <dgm:pt modelId="{1148F02F-D511-46EE-9891-5D8938DF4F9B}" type="pres">
      <dgm:prSet presAssocID="{831D0260-0859-4DC2-BA96-54BB3BDAC3F9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85F56A-3351-4806-BCE2-BBD99C129268}" type="pres">
      <dgm:prSet presAssocID="{B147715F-A30B-48CB-8CFD-EE49CD78531A}" presName="sibTrans" presStyleCnt="0"/>
      <dgm:spPr/>
    </dgm:pt>
    <dgm:pt modelId="{A802DBA1-17B8-45E1-B487-F38183571197}" type="pres">
      <dgm:prSet presAssocID="{2F9FB9F3-C4B1-4C63-8631-EEF61E062069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C270F-DB49-47FD-9480-D4E200A2D0A3}" type="pres">
      <dgm:prSet presAssocID="{66B50F2D-AA5F-4B38-8F54-8E1D77D3280C}" presName="sibTrans" presStyleCnt="0"/>
      <dgm:spPr/>
    </dgm:pt>
    <dgm:pt modelId="{6E11EA94-5982-4180-A6CD-B49A67F36087}" type="pres">
      <dgm:prSet presAssocID="{0F98279A-31D2-40C4-AAFE-8C5596EC9C52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55B726-E8A5-4BDE-8FEB-FEB805CE610A}" type="pres">
      <dgm:prSet presAssocID="{D09DE956-6A91-4E38-9EBD-D2FE1AAC82A8}" presName="sibTrans" presStyleCnt="0"/>
      <dgm:spPr/>
    </dgm:pt>
    <dgm:pt modelId="{9F1137C4-AA99-4F6F-B56D-914CE6AC5172}" type="pres">
      <dgm:prSet presAssocID="{465E8CBA-740D-4EB4-9DBE-462FE528EA8D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F963D5-94E3-4B73-A93A-24723364A0BA}" type="pres">
      <dgm:prSet presAssocID="{9691F5AE-52D3-475C-81B9-604A80016EED}" presName="sibTrans" presStyleCnt="0"/>
      <dgm:spPr/>
    </dgm:pt>
    <dgm:pt modelId="{8D61BAFE-8B36-4CC0-A52B-D3CD0C2ACBB9}" type="pres">
      <dgm:prSet presAssocID="{5ABFFCA6-4539-4CFA-951A-7040FEEFE91A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B866BF-B9A5-467E-8F3F-346C1AA23397}" type="pres">
      <dgm:prSet presAssocID="{A6407BA0-2C1B-42E0-81DE-CD9831192AA4}" presName="sibTrans" presStyleCnt="0"/>
      <dgm:spPr/>
    </dgm:pt>
    <dgm:pt modelId="{E70C6221-87B4-4007-B709-7CD5B27CE58C}" type="pres">
      <dgm:prSet presAssocID="{E5ECD032-6DF2-4D87-B5A6-716BE3013CA4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16227E-A71A-4274-9DCC-E546F9295724}" type="pres">
      <dgm:prSet presAssocID="{13E8E876-3558-4AFE-AF29-95DD985A2423}" presName="sibTrans" presStyleCnt="0"/>
      <dgm:spPr/>
    </dgm:pt>
    <dgm:pt modelId="{48FE43BE-BE69-4F07-BF23-463BCB5A7ED0}" type="pres">
      <dgm:prSet presAssocID="{12847889-5D26-41C6-B0EF-6EC61413D1A0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30B2B6-F2D3-4EA2-9755-92B408B9B2B7}" type="pres">
      <dgm:prSet presAssocID="{0DD13FAA-FEF4-458F-BA12-F93B0F2F97E1}" presName="sibTrans" presStyleCnt="0"/>
      <dgm:spPr/>
    </dgm:pt>
    <dgm:pt modelId="{A30C845A-4CDB-4B11-AA89-0C01D86D6012}" type="pres">
      <dgm:prSet presAssocID="{D0529649-1277-47DB-8AA7-E1407295C90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879C9C-1CC4-4214-954C-5CB87DC50D06}" srcId="{7172EBE0-2706-4ACD-9716-FCFA63AA2E1A}" destId="{12847889-5D26-41C6-B0EF-6EC61413D1A0}" srcOrd="8" destOrd="0" parTransId="{248852F1-82D4-45C8-94EC-57E5E19BB7E3}" sibTransId="{0DD13FAA-FEF4-458F-BA12-F93B0F2F97E1}"/>
    <dgm:cxn modelId="{7111F92B-A79F-40D3-8EC1-5770AA87C785}" type="presOf" srcId="{0F98279A-31D2-40C4-AAFE-8C5596EC9C52}" destId="{6E11EA94-5982-4180-A6CD-B49A67F36087}" srcOrd="0" destOrd="0" presId="urn:microsoft.com/office/officeart/2005/8/layout/default"/>
    <dgm:cxn modelId="{91FB10A3-FB02-4CC0-AED3-FD02F9767E96}" type="presOf" srcId="{5F09938D-4B48-4747-B309-BBA40870F409}" destId="{984E9F18-62AF-412D-89A4-9B9B0D14425C}" srcOrd="0" destOrd="0" presId="urn:microsoft.com/office/officeart/2005/8/layout/default"/>
    <dgm:cxn modelId="{F92BB791-CBD4-4205-88DF-C98750FF2967}" type="presOf" srcId="{E5ECD032-6DF2-4D87-B5A6-716BE3013CA4}" destId="{E70C6221-87B4-4007-B709-7CD5B27CE58C}" srcOrd="0" destOrd="0" presId="urn:microsoft.com/office/officeart/2005/8/layout/default"/>
    <dgm:cxn modelId="{3A550FC9-20A2-4E68-8713-F09EF32788AF}" srcId="{7172EBE0-2706-4ACD-9716-FCFA63AA2E1A}" destId="{5F09938D-4B48-4747-B309-BBA40870F409}" srcOrd="1" destOrd="0" parTransId="{E7BBBECE-745B-4865-B5A1-4FCE08E0302D}" sibTransId="{62E6E137-B9B2-4A49-9EF8-41E389B8F62D}"/>
    <dgm:cxn modelId="{E1016607-54F7-4EB7-956F-8C6152F1129F}" srcId="{7172EBE0-2706-4ACD-9716-FCFA63AA2E1A}" destId="{23DDDFDF-38F5-4EE6-8A09-72131B55916D}" srcOrd="0" destOrd="0" parTransId="{4B0EDBD7-8357-434C-8164-57340627D557}" sibTransId="{B24F7B3F-A39F-43C9-A9E3-793178D0FF33}"/>
    <dgm:cxn modelId="{0FF72D75-29E1-47A2-9431-90586F03D04A}" type="presOf" srcId="{23DDDFDF-38F5-4EE6-8A09-72131B55916D}" destId="{52BF129D-F549-4434-A118-6C912D8EA7E5}" srcOrd="0" destOrd="0" presId="urn:microsoft.com/office/officeart/2005/8/layout/default"/>
    <dgm:cxn modelId="{7662B6D2-5DDE-430B-A368-25E402DE6AFB}" srcId="{7172EBE0-2706-4ACD-9716-FCFA63AA2E1A}" destId="{465E8CBA-740D-4EB4-9DBE-462FE528EA8D}" srcOrd="5" destOrd="0" parTransId="{BE605409-5926-411C-B211-447CD4014477}" sibTransId="{9691F5AE-52D3-475C-81B9-604A80016EED}"/>
    <dgm:cxn modelId="{F73CB578-F05E-4DC1-B04C-3F889A58E0CD}" srcId="{7172EBE0-2706-4ACD-9716-FCFA63AA2E1A}" destId="{5ABFFCA6-4539-4CFA-951A-7040FEEFE91A}" srcOrd="6" destOrd="0" parTransId="{1B4DD53C-50ED-4869-B3D6-E8E85CE9232B}" sibTransId="{A6407BA0-2C1B-42E0-81DE-CD9831192AA4}"/>
    <dgm:cxn modelId="{118E3683-8B09-422D-A83D-F05455B95117}" type="presOf" srcId="{7172EBE0-2706-4ACD-9716-FCFA63AA2E1A}" destId="{2E225052-70EF-437D-AE1E-E2DB7273DD75}" srcOrd="0" destOrd="0" presId="urn:microsoft.com/office/officeart/2005/8/layout/default"/>
    <dgm:cxn modelId="{C313F1B8-6974-4F36-82C3-963BB2065468}" srcId="{7172EBE0-2706-4ACD-9716-FCFA63AA2E1A}" destId="{831D0260-0859-4DC2-BA96-54BB3BDAC3F9}" srcOrd="2" destOrd="0" parTransId="{96CCBBB6-BE11-41F2-BF2D-B09A27B1F044}" sibTransId="{B147715F-A30B-48CB-8CFD-EE49CD78531A}"/>
    <dgm:cxn modelId="{3E25F619-C60E-4C12-8867-19D0F03CFA0D}" srcId="{7172EBE0-2706-4ACD-9716-FCFA63AA2E1A}" destId="{0F98279A-31D2-40C4-AAFE-8C5596EC9C52}" srcOrd="4" destOrd="0" parTransId="{11A08A24-4386-4C96-ACD7-0CE97E5E2AAF}" sibTransId="{D09DE956-6A91-4E38-9EBD-D2FE1AAC82A8}"/>
    <dgm:cxn modelId="{ED8CDBFA-9429-44AB-8540-07F708AC5F5A}" type="presOf" srcId="{D0529649-1277-47DB-8AA7-E1407295C903}" destId="{A30C845A-4CDB-4B11-AA89-0C01D86D6012}" srcOrd="0" destOrd="0" presId="urn:microsoft.com/office/officeart/2005/8/layout/default"/>
    <dgm:cxn modelId="{3708D2B4-32EE-40F7-9881-2B6DFAEDD282}" type="presOf" srcId="{12847889-5D26-41C6-B0EF-6EC61413D1A0}" destId="{48FE43BE-BE69-4F07-BF23-463BCB5A7ED0}" srcOrd="0" destOrd="0" presId="urn:microsoft.com/office/officeart/2005/8/layout/default"/>
    <dgm:cxn modelId="{0471DE2E-673A-4D72-95A8-68DB2661E3DD}" type="presOf" srcId="{831D0260-0859-4DC2-BA96-54BB3BDAC3F9}" destId="{1148F02F-D511-46EE-9891-5D8938DF4F9B}" srcOrd="0" destOrd="0" presId="urn:microsoft.com/office/officeart/2005/8/layout/default"/>
    <dgm:cxn modelId="{59FC33D3-33B1-4F29-8D0B-F15AE42F3FEE}" type="presOf" srcId="{5ABFFCA6-4539-4CFA-951A-7040FEEFE91A}" destId="{8D61BAFE-8B36-4CC0-A52B-D3CD0C2ACBB9}" srcOrd="0" destOrd="0" presId="urn:microsoft.com/office/officeart/2005/8/layout/default"/>
    <dgm:cxn modelId="{F17A2EEC-A655-40D9-9DDA-DC1DB60D74A2}" srcId="{7172EBE0-2706-4ACD-9716-FCFA63AA2E1A}" destId="{E5ECD032-6DF2-4D87-B5A6-716BE3013CA4}" srcOrd="7" destOrd="0" parTransId="{60C09681-2183-4ACE-9658-45C2EFFBA775}" sibTransId="{13E8E876-3558-4AFE-AF29-95DD985A2423}"/>
    <dgm:cxn modelId="{B12447CF-2A92-406D-8994-779FF70FE916}" type="presOf" srcId="{465E8CBA-740D-4EB4-9DBE-462FE528EA8D}" destId="{9F1137C4-AA99-4F6F-B56D-914CE6AC5172}" srcOrd="0" destOrd="0" presId="urn:microsoft.com/office/officeart/2005/8/layout/default"/>
    <dgm:cxn modelId="{044F0C88-9B19-4E35-9FBD-144D127884E7}" srcId="{7172EBE0-2706-4ACD-9716-FCFA63AA2E1A}" destId="{2F9FB9F3-C4B1-4C63-8631-EEF61E062069}" srcOrd="3" destOrd="0" parTransId="{0B57AA01-BA0E-4827-A771-5E820F608A7D}" sibTransId="{66B50F2D-AA5F-4B38-8F54-8E1D77D3280C}"/>
    <dgm:cxn modelId="{76191E1E-0698-44B2-A0C6-510BA5218039}" srcId="{7172EBE0-2706-4ACD-9716-FCFA63AA2E1A}" destId="{D0529649-1277-47DB-8AA7-E1407295C903}" srcOrd="9" destOrd="0" parTransId="{462890F7-E14D-4EDB-BF61-D8F8D2E9E119}" sibTransId="{0DC7DC1B-C359-4598-85C1-EEFC433164F8}"/>
    <dgm:cxn modelId="{683FE399-787F-4D62-8BBF-9721EDDB5F15}" type="presOf" srcId="{2F9FB9F3-C4B1-4C63-8631-EEF61E062069}" destId="{A802DBA1-17B8-45E1-B487-F38183571197}" srcOrd="0" destOrd="0" presId="urn:microsoft.com/office/officeart/2005/8/layout/default"/>
    <dgm:cxn modelId="{D9C5ED24-EE46-4AAA-BA89-79C60A446017}" type="presParOf" srcId="{2E225052-70EF-437D-AE1E-E2DB7273DD75}" destId="{52BF129D-F549-4434-A118-6C912D8EA7E5}" srcOrd="0" destOrd="0" presId="urn:microsoft.com/office/officeart/2005/8/layout/default"/>
    <dgm:cxn modelId="{4A9A5B0B-84C2-454B-A489-8B9AAC1BA850}" type="presParOf" srcId="{2E225052-70EF-437D-AE1E-E2DB7273DD75}" destId="{D14CA715-F2C3-463D-956E-2EC5E22BCB06}" srcOrd="1" destOrd="0" presId="urn:microsoft.com/office/officeart/2005/8/layout/default"/>
    <dgm:cxn modelId="{EF9AB741-168D-4E79-9F34-D8CAC13F3496}" type="presParOf" srcId="{2E225052-70EF-437D-AE1E-E2DB7273DD75}" destId="{984E9F18-62AF-412D-89A4-9B9B0D14425C}" srcOrd="2" destOrd="0" presId="urn:microsoft.com/office/officeart/2005/8/layout/default"/>
    <dgm:cxn modelId="{E59A57A2-1E4A-4035-99E8-382F0D5E4F31}" type="presParOf" srcId="{2E225052-70EF-437D-AE1E-E2DB7273DD75}" destId="{ED678E98-CC26-4BF4-A4A6-A1E190F888FA}" srcOrd="3" destOrd="0" presId="urn:microsoft.com/office/officeart/2005/8/layout/default"/>
    <dgm:cxn modelId="{9F34C795-2A3E-4C9B-A46F-F8CDC30EE18C}" type="presParOf" srcId="{2E225052-70EF-437D-AE1E-E2DB7273DD75}" destId="{1148F02F-D511-46EE-9891-5D8938DF4F9B}" srcOrd="4" destOrd="0" presId="urn:microsoft.com/office/officeart/2005/8/layout/default"/>
    <dgm:cxn modelId="{3EF283C3-E358-4A8D-A01D-CD31509F4D5A}" type="presParOf" srcId="{2E225052-70EF-437D-AE1E-E2DB7273DD75}" destId="{BE85F56A-3351-4806-BCE2-BBD99C129268}" srcOrd="5" destOrd="0" presId="urn:microsoft.com/office/officeart/2005/8/layout/default"/>
    <dgm:cxn modelId="{59263FF0-7C1C-4FBA-A1D2-25E6F3461C54}" type="presParOf" srcId="{2E225052-70EF-437D-AE1E-E2DB7273DD75}" destId="{A802DBA1-17B8-45E1-B487-F38183571197}" srcOrd="6" destOrd="0" presId="urn:microsoft.com/office/officeart/2005/8/layout/default"/>
    <dgm:cxn modelId="{39B13548-EE41-491A-95A6-F9C6ADA25C15}" type="presParOf" srcId="{2E225052-70EF-437D-AE1E-E2DB7273DD75}" destId="{C51C270F-DB49-47FD-9480-D4E200A2D0A3}" srcOrd="7" destOrd="0" presId="urn:microsoft.com/office/officeart/2005/8/layout/default"/>
    <dgm:cxn modelId="{9049D0FF-2476-4174-A63E-22C984F32B22}" type="presParOf" srcId="{2E225052-70EF-437D-AE1E-E2DB7273DD75}" destId="{6E11EA94-5982-4180-A6CD-B49A67F36087}" srcOrd="8" destOrd="0" presId="urn:microsoft.com/office/officeart/2005/8/layout/default"/>
    <dgm:cxn modelId="{9AD5B215-9C2B-4DB6-A593-59AAB649F930}" type="presParOf" srcId="{2E225052-70EF-437D-AE1E-E2DB7273DD75}" destId="{9D55B726-E8A5-4BDE-8FEB-FEB805CE610A}" srcOrd="9" destOrd="0" presId="urn:microsoft.com/office/officeart/2005/8/layout/default"/>
    <dgm:cxn modelId="{81F3517F-3FCE-4528-A1EE-3EF927732D8E}" type="presParOf" srcId="{2E225052-70EF-437D-AE1E-E2DB7273DD75}" destId="{9F1137C4-AA99-4F6F-B56D-914CE6AC5172}" srcOrd="10" destOrd="0" presId="urn:microsoft.com/office/officeart/2005/8/layout/default"/>
    <dgm:cxn modelId="{08069AB7-B216-4797-8B61-F919855EA900}" type="presParOf" srcId="{2E225052-70EF-437D-AE1E-E2DB7273DD75}" destId="{D1F963D5-94E3-4B73-A93A-24723364A0BA}" srcOrd="11" destOrd="0" presId="urn:microsoft.com/office/officeart/2005/8/layout/default"/>
    <dgm:cxn modelId="{1E896DD5-85D3-4C44-BCF2-38EC1F251FFD}" type="presParOf" srcId="{2E225052-70EF-437D-AE1E-E2DB7273DD75}" destId="{8D61BAFE-8B36-4CC0-A52B-D3CD0C2ACBB9}" srcOrd="12" destOrd="0" presId="urn:microsoft.com/office/officeart/2005/8/layout/default"/>
    <dgm:cxn modelId="{4B6D1C5C-C6D0-46A6-922D-301DC04E7050}" type="presParOf" srcId="{2E225052-70EF-437D-AE1E-E2DB7273DD75}" destId="{AAB866BF-B9A5-467E-8F3F-346C1AA23397}" srcOrd="13" destOrd="0" presId="urn:microsoft.com/office/officeart/2005/8/layout/default"/>
    <dgm:cxn modelId="{C633C8F7-C037-4D9D-B245-FD7AC990086A}" type="presParOf" srcId="{2E225052-70EF-437D-AE1E-E2DB7273DD75}" destId="{E70C6221-87B4-4007-B709-7CD5B27CE58C}" srcOrd="14" destOrd="0" presId="urn:microsoft.com/office/officeart/2005/8/layout/default"/>
    <dgm:cxn modelId="{5D25459D-80D7-4477-AB7B-C46FDEE6123F}" type="presParOf" srcId="{2E225052-70EF-437D-AE1E-E2DB7273DD75}" destId="{7316227E-A71A-4274-9DCC-E546F9295724}" srcOrd="15" destOrd="0" presId="urn:microsoft.com/office/officeart/2005/8/layout/default"/>
    <dgm:cxn modelId="{AAE72126-01F4-4FEE-9925-0B7B0BBBF393}" type="presParOf" srcId="{2E225052-70EF-437D-AE1E-E2DB7273DD75}" destId="{48FE43BE-BE69-4F07-BF23-463BCB5A7ED0}" srcOrd="16" destOrd="0" presId="urn:microsoft.com/office/officeart/2005/8/layout/default"/>
    <dgm:cxn modelId="{0B5F3438-5ADC-41C5-8BA1-3E09A38C8E94}" type="presParOf" srcId="{2E225052-70EF-437D-AE1E-E2DB7273DD75}" destId="{E330B2B6-F2D3-4EA2-9755-92B408B9B2B7}" srcOrd="17" destOrd="0" presId="urn:microsoft.com/office/officeart/2005/8/layout/default"/>
    <dgm:cxn modelId="{1A3249F3-7CA3-456A-9FFA-8AC7F9B2B10B}" type="presParOf" srcId="{2E225052-70EF-437D-AE1E-E2DB7273DD75}" destId="{A30C845A-4CDB-4B11-AA89-0C01D86D6012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F04A6-AABB-4642-9EB6-16863E1331D9}">
      <dsp:nvSpPr>
        <dsp:cNvPr id="0" name=""/>
        <dsp:cNvSpPr/>
      </dsp:nvSpPr>
      <dsp:spPr>
        <a:xfrm>
          <a:off x="295355" y="169804"/>
          <a:ext cx="3435943" cy="27487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B4E92-24B5-457A-9174-10433DDB8082}">
      <dsp:nvSpPr>
        <dsp:cNvPr id="0" name=""/>
        <dsp:cNvSpPr/>
      </dsp:nvSpPr>
      <dsp:spPr>
        <a:xfrm>
          <a:off x="484330" y="2883268"/>
          <a:ext cx="3057990" cy="962064"/>
        </a:xfrm>
        <a:prstGeom prst="wedgeRectCallout">
          <a:avLst>
            <a:gd name="adj1" fmla="val 20250"/>
            <a:gd name="adj2" fmla="val -60700"/>
          </a:avLst>
        </a:prstGeom>
        <a:solidFill>
          <a:srgbClr val="FFCC99">
            <a:alpha val="56863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Дорожная карта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84330" y="2883268"/>
        <a:ext cx="3057990" cy="962064"/>
      </dsp:txXfrm>
    </dsp:sp>
    <dsp:sp modelId="{36F7BC32-D8EB-4F2A-A48E-6EAAFD1CF097}">
      <dsp:nvSpPr>
        <dsp:cNvPr id="0" name=""/>
        <dsp:cNvSpPr/>
      </dsp:nvSpPr>
      <dsp:spPr>
        <a:xfrm>
          <a:off x="3803763" y="147374"/>
          <a:ext cx="3435943" cy="274875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23436B-6AFD-4AB7-9D82-459C5A1BAE74}">
      <dsp:nvSpPr>
        <dsp:cNvPr id="0" name=""/>
        <dsp:cNvSpPr/>
      </dsp:nvSpPr>
      <dsp:spPr>
        <a:xfrm>
          <a:off x="4049564" y="2949612"/>
          <a:ext cx="3057990" cy="962064"/>
        </a:xfrm>
        <a:prstGeom prst="wedgeRectCallout">
          <a:avLst>
            <a:gd name="adj1" fmla="val 20250"/>
            <a:gd name="adj2" fmla="val -60700"/>
          </a:avLst>
        </a:prstGeom>
        <a:solidFill>
          <a:srgbClr val="FFCC99">
            <a:alpha val="56863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Технический план реализации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049564" y="2949612"/>
        <a:ext cx="3057990" cy="962064"/>
      </dsp:txXfrm>
    </dsp:sp>
    <dsp:sp modelId="{6AD0A1F4-5E96-4D96-8A58-23ADB3B85DD3}">
      <dsp:nvSpPr>
        <dsp:cNvPr id="0" name=""/>
        <dsp:cNvSpPr/>
      </dsp:nvSpPr>
      <dsp:spPr>
        <a:xfrm>
          <a:off x="7317428" y="177541"/>
          <a:ext cx="4009196" cy="2748755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6A8409-9951-4EA3-822E-7A73BAFFCBBB}">
      <dsp:nvSpPr>
        <dsp:cNvPr id="0" name=""/>
        <dsp:cNvSpPr/>
      </dsp:nvSpPr>
      <dsp:spPr>
        <a:xfrm>
          <a:off x="7801857" y="2890700"/>
          <a:ext cx="3057990" cy="1076800"/>
        </a:xfrm>
        <a:prstGeom prst="wedgeRectCallout">
          <a:avLst>
            <a:gd name="adj1" fmla="val 20250"/>
            <a:gd name="adj2" fmla="val -60700"/>
          </a:avLst>
        </a:prstGeom>
        <a:solidFill>
          <a:srgbClr val="FFCC99">
            <a:alpha val="56863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Приказ № 301-Г от 29.10.17г. «О создании рабочей группы» 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7801857" y="2890700"/>
        <a:ext cx="3057990" cy="1076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F129D-F549-4434-A118-6C912D8EA7E5}">
      <dsp:nvSpPr>
        <dsp:cNvPr id="0" name=""/>
        <dsp:cNvSpPr/>
      </dsp:nvSpPr>
      <dsp:spPr>
        <a:xfrm>
          <a:off x="2576" y="365790"/>
          <a:ext cx="2044306" cy="122658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2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2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обучение персонала методикам телефонных консультация при непосредственном общении с пациентом</a:t>
          </a:r>
          <a:endParaRPr lang="ru-RU" sz="1300" kern="1200" dirty="0"/>
        </a:p>
      </dsp:txBody>
      <dsp:txXfrm>
        <a:off x="2576" y="365790"/>
        <a:ext cx="2044306" cy="1226583"/>
      </dsp:txXfrm>
    </dsp:sp>
    <dsp:sp modelId="{984E9F18-62AF-412D-89A4-9B9B0D14425C}">
      <dsp:nvSpPr>
        <dsp:cNvPr id="0" name=""/>
        <dsp:cNvSpPr/>
      </dsp:nvSpPr>
      <dsp:spPr>
        <a:xfrm>
          <a:off x="2251314" y="365790"/>
          <a:ext cx="2044306" cy="12265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3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3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 стандарт общения регистратора с пациентом</a:t>
          </a:r>
          <a:endParaRPr lang="ru-RU" sz="1300" kern="1200" dirty="0"/>
        </a:p>
      </dsp:txBody>
      <dsp:txXfrm>
        <a:off x="2251314" y="365790"/>
        <a:ext cx="2044306" cy="1226583"/>
      </dsp:txXfrm>
    </dsp:sp>
    <dsp:sp modelId="{1148F02F-D511-46EE-9891-5D8938DF4F9B}">
      <dsp:nvSpPr>
        <dsp:cNvPr id="0" name=""/>
        <dsp:cNvSpPr/>
      </dsp:nvSpPr>
      <dsp:spPr>
        <a:xfrm>
          <a:off x="4500051" y="365790"/>
          <a:ext cx="2044306" cy="122658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4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4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Выделены  дополнительно штаты администраторов, работающих только с телефонными звонками</a:t>
          </a:r>
          <a:endParaRPr lang="ru-RU" sz="1300" kern="1200" dirty="0"/>
        </a:p>
      </dsp:txBody>
      <dsp:txXfrm>
        <a:off x="4500051" y="365790"/>
        <a:ext cx="2044306" cy="1226583"/>
      </dsp:txXfrm>
    </dsp:sp>
    <dsp:sp modelId="{A802DBA1-17B8-45E1-B487-F38183571197}">
      <dsp:nvSpPr>
        <dsp:cNvPr id="0" name=""/>
        <dsp:cNvSpPr/>
      </dsp:nvSpPr>
      <dsp:spPr>
        <a:xfrm>
          <a:off x="6748788" y="365790"/>
          <a:ext cx="2044306" cy="122658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5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5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Отрабатывается схема движения амбулаторных карт без участия пациентов</a:t>
          </a:r>
          <a:endParaRPr lang="ru-RU" sz="1300" kern="1200" dirty="0"/>
        </a:p>
      </dsp:txBody>
      <dsp:txXfrm>
        <a:off x="6748788" y="365790"/>
        <a:ext cx="2044306" cy="1226583"/>
      </dsp:txXfrm>
    </dsp:sp>
    <dsp:sp modelId="{6E11EA94-5982-4180-A6CD-B49A67F36087}">
      <dsp:nvSpPr>
        <dsp:cNvPr id="0" name=""/>
        <dsp:cNvSpPr/>
      </dsp:nvSpPr>
      <dsp:spPr>
        <a:xfrm>
          <a:off x="2576" y="1796805"/>
          <a:ext cx="2044306" cy="12265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6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6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Оборудовано место для сбора жалоб и предложений в поликлинике( установлен ящик для сбора жалоб с бланками для заполнения)</a:t>
          </a:r>
          <a:endParaRPr lang="ru-RU" sz="1300" kern="1200" dirty="0"/>
        </a:p>
      </dsp:txBody>
      <dsp:txXfrm>
        <a:off x="2576" y="1796805"/>
        <a:ext cx="2044306" cy="1226583"/>
      </dsp:txXfrm>
    </dsp:sp>
    <dsp:sp modelId="{9F1137C4-AA99-4F6F-B56D-914CE6AC5172}">
      <dsp:nvSpPr>
        <dsp:cNvPr id="0" name=""/>
        <dsp:cNvSpPr/>
      </dsp:nvSpPr>
      <dsp:spPr>
        <a:xfrm>
          <a:off x="2251314" y="1796805"/>
          <a:ext cx="2044306" cy="122658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2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2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Организована работа единого </a:t>
          </a:r>
          <a:r>
            <a:rPr lang="ru-RU" altLang="ru-RU" sz="13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</a:t>
          </a:r>
          <a:r>
            <a:rPr lang="en-US" altLang="ru-RU" sz="13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ll</a:t>
          </a:r>
          <a:r>
            <a:rPr lang="en-US" alt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alt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– центра</a:t>
          </a:r>
          <a:endParaRPr lang="ru-RU" sz="1300" kern="1200" dirty="0"/>
        </a:p>
      </dsp:txBody>
      <dsp:txXfrm>
        <a:off x="2251314" y="1796805"/>
        <a:ext cx="2044306" cy="1226583"/>
      </dsp:txXfrm>
    </dsp:sp>
    <dsp:sp modelId="{8D61BAFE-8B36-4CC0-A52B-D3CD0C2ACBB9}">
      <dsp:nvSpPr>
        <dsp:cNvPr id="0" name=""/>
        <dsp:cNvSpPr/>
      </dsp:nvSpPr>
      <dsp:spPr>
        <a:xfrm>
          <a:off x="4500051" y="1796805"/>
          <a:ext cx="2044306" cy="12265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3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3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Разработаны единые требования к внешнему виду регистраторов</a:t>
          </a:r>
          <a:endParaRPr lang="ru-RU" sz="1300" kern="1200" dirty="0"/>
        </a:p>
      </dsp:txBody>
      <dsp:txXfrm>
        <a:off x="4500051" y="1796805"/>
        <a:ext cx="2044306" cy="1226583"/>
      </dsp:txXfrm>
    </dsp:sp>
    <dsp:sp modelId="{E70C6221-87B4-4007-B709-7CD5B27CE58C}">
      <dsp:nvSpPr>
        <dsp:cNvPr id="0" name=""/>
        <dsp:cNvSpPr/>
      </dsp:nvSpPr>
      <dsp:spPr>
        <a:xfrm>
          <a:off x="6748788" y="1796805"/>
          <a:ext cx="2044306" cy="122658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4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4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Организуется хранение медицинских карт амбулаторного пациент по принципу 5</a:t>
          </a:r>
          <a:r>
            <a:rPr lang="en-US" alt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endParaRPr lang="ru-RU" sz="1300" kern="1200" dirty="0"/>
        </a:p>
      </dsp:txBody>
      <dsp:txXfrm>
        <a:off x="6748788" y="1796805"/>
        <a:ext cx="2044306" cy="1226583"/>
      </dsp:txXfrm>
    </dsp:sp>
    <dsp:sp modelId="{48FE43BE-BE69-4F07-BF23-463BCB5A7ED0}">
      <dsp:nvSpPr>
        <dsp:cNvPr id="0" name=""/>
        <dsp:cNvSpPr/>
      </dsp:nvSpPr>
      <dsp:spPr>
        <a:xfrm>
          <a:off x="2251314" y="3227819"/>
          <a:ext cx="2044306" cy="122658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5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5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Отработан план расширения помещения </a:t>
          </a:r>
          <a:r>
            <a:rPr lang="ru-RU" altLang="ru-RU" sz="13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картохранилища</a:t>
          </a:r>
          <a:endParaRPr lang="ru-RU" sz="1300" kern="1200" dirty="0"/>
        </a:p>
      </dsp:txBody>
      <dsp:txXfrm>
        <a:off x="2251314" y="3227819"/>
        <a:ext cx="2044306" cy="1226583"/>
      </dsp:txXfrm>
    </dsp:sp>
    <dsp:sp modelId="{A30C845A-4CDB-4B11-AA89-0C01D86D6012}">
      <dsp:nvSpPr>
        <dsp:cNvPr id="0" name=""/>
        <dsp:cNvSpPr/>
      </dsp:nvSpPr>
      <dsp:spPr>
        <a:xfrm>
          <a:off x="4500051" y="3227819"/>
          <a:ext cx="2044306" cy="12265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"/>
                <a:satMod val="10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77000"/>
                <a:satMod val="100000"/>
              </a:schemeClr>
            </a:gs>
            <a:gs pos="81000">
              <a:schemeClr val="accent6">
                <a:hueOff val="0"/>
                <a:satOff val="0"/>
                <a:lumOff val="0"/>
                <a:alphaOff val="0"/>
                <a:tint val="79000"/>
                <a:satMod val="100000"/>
              </a:schemeClr>
            </a:gs>
            <a:gs pos="86000">
              <a:schemeClr val="accent6">
                <a:hueOff val="0"/>
                <a:satOff val="0"/>
                <a:lumOff val="0"/>
                <a:alphaOff val="0"/>
                <a:tint val="73000"/>
                <a:sat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35000"/>
                <a:sat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 мониторинг работы регистратора с анализом проблем и разработкой путей решения </a:t>
          </a:r>
          <a:endParaRPr lang="ru-RU" sz="1300" kern="1200" dirty="0"/>
        </a:p>
      </dsp:txBody>
      <dsp:txXfrm>
        <a:off x="4500051" y="3227819"/>
        <a:ext cx="2044306" cy="1226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122238" y="101600"/>
            <a:ext cx="11947525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10283825" y="3136900"/>
            <a:ext cx="1212850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593725" y="3055938"/>
            <a:ext cx="92646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722313" y="4559300"/>
            <a:ext cx="9007475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9"/>
          <p:cNvSpPr/>
          <p:nvPr/>
        </p:nvSpPr>
        <p:spPr>
          <a:xfrm>
            <a:off x="719138" y="3140075"/>
            <a:ext cx="901382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3513F-A525-4EBC-9954-8DAA2FDA9C5C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250" y="4625975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E7F2C03-544B-4AF4-9887-A70226E1E0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41159-42BA-459F-BF37-7B6D8ED6A63C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B63CF-73A3-4E86-A8FD-21BED14C5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122238" y="101600"/>
            <a:ext cx="11947525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5"/>
          <p:cNvSpPr/>
          <p:nvPr/>
        </p:nvSpPr>
        <p:spPr>
          <a:xfrm>
            <a:off x="757238" y="3048000"/>
            <a:ext cx="10710862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4"/>
          <p:cNvSpPr/>
          <p:nvPr/>
        </p:nvSpPr>
        <p:spPr>
          <a:xfrm>
            <a:off x="900113" y="4541838"/>
            <a:ext cx="10425112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901700" y="3124200"/>
            <a:ext cx="10423525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BE8E4-49EC-403A-8E44-745BE55A589A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8ADA-4F1B-4A4E-8C3E-E97629536B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72484-DF4D-4511-96F9-FA58F6423E1A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6CB65-BC0D-4FC0-AE24-70A41415E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D6447-1DCD-4A28-8784-6CEE3D5BD104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14E7E-AC62-4149-A443-045EB10EA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1C0E0-6488-49B4-BD37-556EFDB5E9F9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18685-F65C-411C-882D-4D1DF8B134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" name="Rounded Rectangle 10"/>
          <p:cNvSpPr/>
          <p:nvPr/>
        </p:nvSpPr>
        <p:spPr>
          <a:xfrm>
            <a:off x="122238" y="101600"/>
            <a:ext cx="11947525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201CA-8F5C-4829-BCB3-399ECE072B38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31FB2-BB9D-431E-820D-E80A343CA0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11"/>
          <p:cNvSpPr/>
          <p:nvPr/>
        </p:nvSpPr>
        <p:spPr>
          <a:xfrm>
            <a:off x="122238" y="101600"/>
            <a:ext cx="11947525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9"/>
          <p:cNvSpPr/>
          <p:nvPr/>
        </p:nvSpPr>
        <p:spPr>
          <a:xfrm>
            <a:off x="901700" y="1643063"/>
            <a:ext cx="3311525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3F2F9-B1C8-4CAB-A9C6-E24F05FEC274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3BF6B-8715-423A-98B8-1D7D9FCC40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122238" y="101600"/>
            <a:ext cx="11947525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1016000" y="5029200"/>
            <a:ext cx="1013460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12"/>
          <p:cNvSpPr/>
          <p:nvPr/>
        </p:nvSpPr>
        <p:spPr>
          <a:xfrm>
            <a:off x="1219200" y="5638800"/>
            <a:ext cx="9771063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808038" y="5075238"/>
            <a:ext cx="1059497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D7E01-7F21-4DB5-9A5E-879AFCBC2182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4E0F1-99A8-4D3E-8FD9-4539F5BD9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0B270-F062-4318-8E1A-C292A8ACB4E6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31652-4D2F-4EAF-BEE3-CEE8FE7ADA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9148763" y="228600"/>
            <a:ext cx="2479675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9274175" y="350838"/>
            <a:ext cx="2228850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F1027-CCDD-4BCD-8AC3-F44F2C117419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FFE99-9A4C-474D-A0F8-BD43F99F5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122238" y="101600"/>
            <a:ext cx="11947525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752600"/>
            <a:ext cx="109728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1C58D7-60AC-481E-8C35-A65476061575}" type="datetimeFigureOut">
              <a:rPr lang="ru-RU"/>
              <a:pPr>
                <a:defRPr/>
              </a:pPr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2A9DF5-516D-4A9B-B384-157374E040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96888" y="373063"/>
            <a:ext cx="11174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325" y="407988"/>
            <a:ext cx="11014075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1" r:id="rId2"/>
    <p:sldLayoutId id="2147483744" r:id="rId3"/>
    <p:sldLayoutId id="2147483730" r:id="rId4"/>
    <p:sldLayoutId id="2147483729" r:id="rId5"/>
    <p:sldLayoutId id="2147483728" r:id="rId6"/>
    <p:sldLayoutId id="2147483745" r:id="rId7"/>
    <p:sldLayoutId id="2147483746" r:id="rId8"/>
    <p:sldLayoutId id="2147483747" r:id="rId9"/>
    <p:sldLayoutId id="2147483727" r:id="rId10"/>
    <p:sldLayoutId id="21474837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6.jpeg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8.png"/><Relationship Id="rId7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8.png"/><Relationship Id="rId7" Type="http://schemas.openxmlformats.org/officeDocument/2006/relationships/image" Target="../media/image2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Relationship Id="rId9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8.png"/><Relationship Id="rId7" Type="http://schemas.openxmlformats.org/officeDocument/2006/relationships/image" Target="../media/image3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8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6.jpeg"/><Relationship Id="rId10" Type="http://schemas.microsoft.com/office/2007/relationships/diagramDrawing" Target="../diagrams/drawing2.xml"/><Relationship Id="rId4" Type="http://schemas.openxmlformats.org/officeDocument/2006/relationships/image" Target="../media/image9.png"/><Relationship Id="rId9" Type="http://schemas.openxmlformats.org/officeDocument/2006/relationships/diagramColors" Target="../diagrams/colors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8.png"/><Relationship Id="rId7" Type="http://schemas.openxmlformats.org/officeDocument/2006/relationships/image" Target="../media/image4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6.jpeg"/><Relationship Id="rId10" Type="http://schemas.openxmlformats.org/officeDocument/2006/relationships/image" Target="../media/image45.jpeg"/><Relationship Id="rId4" Type="http://schemas.openxmlformats.org/officeDocument/2006/relationships/image" Target="../media/image9.png"/><Relationship Id="rId9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54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2597150"/>
            <a:ext cx="12192000" cy="1511300"/>
          </a:xfrm>
          <a:prstGeom prst="rect">
            <a:avLst/>
          </a:prstGeom>
          <a:solidFill>
            <a:schemeClr val="bg1">
              <a:lumMod val="95000"/>
              <a:alpha val="4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«РОЛЬ РЕГИСТРАТУРЫ В ПОВЫШЕНИИ ДОСТУПНОСТИ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3" name="Рисунок 11"/>
          <p:cNvPicPr>
            <a:picLocks noChangeAspect="1"/>
          </p:cNvPicPr>
          <p:nvPr/>
        </p:nvPicPr>
        <p:blipFill>
          <a:blip r:embed="rId3"/>
          <a:srcRect l="13538" r="12968"/>
          <a:stretch>
            <a:fillRect/>
          </a:stretch>
        </p:blipFill>
        <p:spPr bwMode="auto">
          <a:xfrm>
            <a:off x="4233863" y="168275"/>
            <a:ext cx="1090612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Рисунок 12"/>
          <p:cNvPicPr>
            <a:picLocks noChangeAspect="1"/>
          </p:cNvPicPr>
          <p:nvPr/>
        </p:nvPicPr>
        <p:blipFill>
          <a:blip r:embed="rId4"/>
          <a:srcRect t="2" r="53842" b="-1208"/>
          <a:stretch>
            <a:fillRect/>
          </a:stretch>
        </p:blipFill>
        <p:spPr bwMode="auto">
          <a:xfrm>
            <a:off x="1954213" y="127000"/>
            <a:ext cx="1022350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45238" y="177800"/>
            <a:ext cx="123983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Подзаголовок 2"/>
          <p:cNvSpPr txBox="1">
            <a:spLocks/>
          </p:cNvSpPr>
          <p:nvPr/>
        </p:nvSpPr>
        <p:spPr bwMode="auto">
          <a:xfrm>
            <a:off x="4610100" y="5553076"/>
            <a:ext cx="73025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8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медицинская сестра </a:t>
            </a:r>
          </a:p>
          <a:p>
            <a:pPr lvl="8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Гаврилова Елена Александровна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1120775"/>
            <a:ext cx="12192000" cy="503238"/>
          </a:xfrm>
          <a:prstGeom prst="rect">
            <a:avLst/>
          </a:prstGeom>
          <a:solidFill>
            <a:schemeClr val="bg1">
              <a:alpha val="4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Новочебоксарский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центр»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Минздрава Чувашии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076" y="192880"/>
            <a:ext cx="914400" cy="874713"/>
          </a:xfrm>
          <a:prstGeom prst="ellipse">
            <a:avLst/>
          </a:prstGeom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38" y="257175"/>
            <a:ext cx="6721475" cy="14192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регулирование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 </a:t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МЗ ЧР № 1110 от 21.08.2017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653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7655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6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7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602281932"/>
              </p:ext>
            </p:extLst>
          </p:nvPr>
        </p:nvGraphicFramePr>
        <p:xfrm>
          <a:off x="166101" y="2095500"/>
          <a:ext cx="11573706" cy="4448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Рисунок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1" y="515937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"/>
            <a:duotone>
              <a:schemeClr val="bg1">
                <a:tint val="70000"/>
                <a:satMod val="170000"/>
              </a:schemeClr>
              <a:schemeClr val="bg1">
                <a:shade val="70000"/>
                <a:satMod val="130000"/>
              </a:schemeClr>
            </a:duotone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1263" y="257175"/>
            <a:ext cx="6721475" cy="13477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 в  рамках проекта </a:t>
            </a:r>
          </a:p>
        </p:txBody>
      </p:sp>
      <p:grpSp>
        <p:nvGrpSpPr>
          <p:cNvPr id="28720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8722" name="Рисунок 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3" name="Рисунок 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24" name="Рисунок 5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031188"/>
              </p:ext>
            </p:extLst>
          </p:nvPr>
        </p:nvGraphicFramePr>
        <p:xfrm>
          <a:off x="925416" y="1661320"/>
          <a:ext cx="10267720" cy="4986824"/>
        </p:xfrm>
        <a:graphic>
          <a:graphicData uri="http://schemas.openxmlformats.org/drawingml/2006/table">
            <a:tbl>
              <a:tblPr firstRow="1">
                <a:tableStyleId>{BC89EF96-8CEA-46FF-86C4-4CE0E7609802}</a:tableStyleId>
              </a:tblPr>
              <a:tblGrid>
                <a:gridCol w="282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3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1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2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8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92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8218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 обучения</a:t>
                      </a:r>
                    </a:p>
                    <a:p>
                      <a:pPr algn="ctr"/>
                      <a:endPara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Организация, проводившая обучение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персонала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сотрудников, прошедших обучение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52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%*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52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09.11.18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центр первичной медико-санитарной помощи в Чувашской Республике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Мед. регистраторы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07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3156" marR="63156" marT="0" marB="0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14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16.11.18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047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Медицинские сестры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44,1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8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28.03.18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ГАУ «Институт усовершенствования врачей» МЗ ЧР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Вебинар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лекции «Час руководителя»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Лекция по инструментам бережливого производства руководителя Регионального отделения Всероссийской организации качества Чувашской Республики О.П.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Чилибина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Заведующие отделениями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12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18.04.18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Заведующие отделениями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56" marR="63156" marT="0" marB="0" anchor="ctr">
                    <a:solidFill>
                      <a:schemeClr val="bg1"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2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31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проекта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510170"/>
              </p:ext>
            </p:extLst>
          </p:nvPr>
        </p:nvGraphicFramePr>
        <p:xfrm>
          <a:off x="609600" y="1752600"/>
          <a:ext cx="109728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9983868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609418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2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2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Открытая регистратура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Организация работы кабинета неотложной помощи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0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рабочего места по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системе 5</a:t>
                      </a:r>
                      <a:r>
                        <a:rPr lang="en-US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Выдача справки о состоянии здоровья ребенка в режиме одного окна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38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Навигация и логистика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Организация записи на лабораторные исследования в системе электронной регистратуры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968197"/>
                  </a:ext>
                </a:extLst>
              </a:tr>
            </a:tbl>
          </a:graphicData>
        </a:graphic>
      </p:graphicFrame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43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медицинской организации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БОЛЬНИЦА:</a:t>
            </a:r>
          </a:p>
          <a:p>
            <a:pPr marL="114300" indent="0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поликлиника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посещений в смену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Прикрепленного детского населения –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29 516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от 0 до 17 лет</a:t>
            </a:r>
          </a:p>
          <a:p>
            <a:pPr marL="114300" indent="0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стационар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95 коек</a:t>
            </a:r>
          </a:p>
          <a:p>
            <a:pPr marL="11430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ПЕРИНАТАЛЬНЫЙ ЦЕНТР:</a:t>
            </a:r>
          </a:p>
          <a:p>
            <a:pPr marL="114300" indent="0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Женская консультация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370 посещений в смену</a:t>
            </a:r>
          </a:p>
          <a:p>
            <a:pPr marL="11430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  <a:p>
            <a:pPr marL="11430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29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455" y="293344"/>
            <a:ext cx="4188286" cy="302135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93259" y="2884366"/>
            <a:ext cx="3209925" cy="4299882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67" y="2119080"/>
            <a:ext cx="6155056" cy="4310538"/>
          </a:xfrm>
        </p:spPr>
      </p:pic>
    </p:spTree>
    <p:extLst>
      <p:ext uri="{BB962C8B-B14F-4D97-AF65-F5344CB8AC3E}">
        <p14:creationId xmlns:p14="http://schemas.microsoft.com/office/powerpoint/2010/main" val="40802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444325" y="382190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74" y="2595678"/>
            <a:ext cx="5248606" cy="3936455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615" y="456826"/>
            <a:ext cx="5330142" cy="3997607"/>
          </a:xfrm>
        </p:spPr>
      </p:pic>
    </p:spTree>
    <p:extLst>
      <p:ext uri="{BB962C8B-B14F-4D97-AF65-F5344CB8AC3E}">
        <p14:creationId xmlns:p14="http://schemas.microsoft.com/office/powerpoint/2010/main" val="1580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регистратуры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Регистрация пациентов и учет </a:t>
            </a:r>
          </a:p>
          <a:p>
            <a:pPr marL="1143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прикрепленного населения.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Поддержание актуальной информации о пациентах.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Управление расписанием приема врачей и запись на прием.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Начальный этап маршрутизации – формирование и 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распределение потоков пациентов.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Систематизированное хранение медицинской </a:t>
            </a:r>
          </a:p>
          <a:p>
            <a:pPr marL="11430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документации. Подбор и доставка документации </a:t>
            </a:r>
          </a:p>
          <a:p>
            <a:pPr marL="1143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кабинеты врачей.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988" y="3788230"/>
            <a:ext cx="4047803" cy="269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4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на прием к врачу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ЛИЧНОЕ ОБРАЩЕНИЕ: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на прием через инфомат </a:t>
            </a:r>
          </a:p>
          <a:p>
            <a:pPr marL="1143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(самостоятельно или с помощью администратора)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прием в регистратуре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на повторный прием в кабинете врача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в электронной регистратуре на </a:t>
            </a:r>
          </a:p>
          <a:p>
            <a:pPr marL="1143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консультацию в другие </a:t>
            </a:r>
          </a:p>
          <a:p>
            <a:pPr marL="1143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медицинские организации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426" y="3164453"/>
            <a:ext cx="4698275" cy="352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8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на прием к врачу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телефону через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-центр (поликлиника)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телефону через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-центр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«Здоровье»</a:t>
            </a:r>
          </a:p>
          <a:p>
            <a:pPr marL="11430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(единая справочная)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электронную регистратуру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портал Госуслуг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3273" y="2229745"/>
            <a:ext cx="5140835" cy="3855626"/>
          </a:xfrm>
          <a:prstGeom prst="rect">
            <a:avLst/>
          </a:prstGeom>
        </p:spPr>
      </p:pic>
      <p:pic>
        <p:nvPicPr>
          <p:cNvPr id="13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089593">
            <a:off x="9573249" y="1754712"/>
            <a:ext cx="1686630" cy="12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465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38" y="407988"/>
            <a:ext cx="6721475" cy="1179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основных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749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31751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2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753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747" name="Заголовок 1"/>
          <p:cNvSpPr txBox="1">
            <a:spLocks/>
          </p:cNvSpPr>
          <p:nvPr/>
        </p:nvSpPr>
        <p:spPr bwMode="auto">
          <a:xfrm>
            <a:off x="6100353" y="1572405"/>
            <a:ext cx="5772559" cy="46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b="1">
                <a:solidFill>
                  <a:srgbClr val="C00000"/>
                </a:solidFill>
                <a:latin typeface="Book Antiqua" pitchFamily="18" charset="0"/>
              </a:rPr>
              <a:t>          </a:t>
            </a:r>
            <a:r>
              <a:rPr lang="ru-RU" sz="1600">
                <a:solidFill>
                  <a:srgbClr val="000000"/>
                </a:solidFill>
                <a:latin typeface="Book Antiqua" pitchFamily="18" charset="0"/>
              </a:rPr>
              <a:t/>
            </a:r>
            <a:br>
              <a:rPr lang="ru-RU" sz="1600">
                <a:solidFill>
                  <a:srgbClr val="000000"/>
                </a:solidFill>
                <a:latin typeface="Book Antiqua" pitchFamily="18" charset="0"/>
              </a:rPr>
            </a:br>
            <a:endParaRPr lang="ru-RU" sz="1600">
              <a:solidFill>
                <a:srgbClr val="000000"/>
              </a:solidFill>
              <a:latin typeface="Book Antiqua" pitchFamily="18" charset="0"/>
            </a:endParaRPr>
          </a:p>
        </p:txBody>
      </p:sp>
      <p:pic>
        <p:nvPicPr>
          <p:cNvPr id="11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2"/>
          <p:cNvPicPr>
            <a:picLocks noChangeAspect="1"/>
          </p:cNvPicPr>
          <p:nvPr/>
        </p:nvPicPr>
        <p:blipFill>
          <a:blip r:embed="rId6"/>
          <a:srcRect l="4485" t="15483" r="4585" b="7097"/>
          <a:stretch>
            <a:fillRect/>
          </a:stretch>
        </p:blipFill>
        <p:spPr bwMode="auto">
          <a:xfrm>
            <a:off x="264691" y="2408094"/>
            <a:ext cx="5583696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08367" y="2408094"/>
            <a:ext cx="5930537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25400"/>
          </a:effectLst>
        </p:spPr>
      </p:pic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6179342" y="1572404"/>
            <a:ext cx="5772559" cy="46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2000" b="1" dirty="0" smtClean="0">
                <a:solidFill>
                  <a:srgbClr val="C00000"/>
                </a:solidFill>
                <a:latin typeface="Book Antiqua" pitchFamily="18" charset="0"/>
              </a:rPr>
              <a:t>      </a:t>
            </a:r>
            <a:r>
              <a:rPr lang="ru-RU" sz="2000" dirty="0" smtClean="0">
                <a:solidFill>
                  <a:srgbClr val="C00000"/>
                </a:solidFill>
                <a:latin typeface="Book Antiqua" pitchFamily="18" charset="0"/>
              </a:rPr>
              <a:t>Опрос пациентов, анализ результатов</a:t>
            </a:r>
            <a:endParaRPr lang="ru-RU" sz="2000" dirty="0">
              <a:solidFill>
                <a:srgbClr val="000000"/>
              </a:solidFill>
              <a:latin typeface="Book Antiqu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0446" y="1595014"/>
            <a:ext cx="55479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Book Antiqua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Book Antiqua" pitchFamily="18" charset="0"/>
              </a:rPr>
              <a:t>Схема движения администраторов и хронометраж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38" y="407988"/>
            <a:ext cx="6721475" cy="1179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осуществлению направления</a:t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«открытая регистратура»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79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3280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652898"/>
              </p:ext>
            </p:extLst>
          </p:nvPr>
        </p:nvGraphicFramePr>
        <p:xfrm>
          <a:off x="457200" y="1643855"/>
          <a:ext cx="11273247" cy="4965951"/>
        </p:xfrm>
        <a:graphic>
          <a:graphicData uri="http://schemas.openxmlformats.org/drawingml/2006/table">
            <a:tbl>
              <a:tblPr firstRow="1" bandCol="1">
                <a:tableStyleId>{22838BEF-8BB2-4498-84A7-C5851F593DF1}</a:tableStyleId>
              </a:tblPr>
              <a:tblGrid>
                <a:gridCol w="3757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77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7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2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ПРОБЛЕМА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</a:t>
                      </a:r>
                      <a:r>
                        <a:rPr lang="ru-RU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для решения проблемы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ИТОГИ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859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Сложно дозвониться</a:t>
                      </a:r>
                    </a:p>
                  </a:txBody>
                  <a:tcPr marL="91434" marR="91434" marT="45722" marB="45722" horzOverflow="overflow"/>
                </a:tc>
                <a:tc>
                  <a:txBody>
                    <a:bodyPr/>
                    <a:lstStyle>
                      <a:lvl1pPr marL="169863" indent="-169863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Организация работы единого Са</a:t>
                      </a:r>
                      <a:r>
                        <a:rPr kumimoji="0" lang="en-US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ll </a:t>
                      </a: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- центра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Выделение  дополнительного штата  администраторов, работающих только с телефонными звонками</a:t>
                      </a:r>
                    </a:p>
                  </a:txBody>
                  <a:tcPr marL="91434" marR="91434" marT="45722" marB="45722" horzOverflow="overflow"/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Повышение уровня удовлетворенности работой регистратуры</a:t>
                      </a:r>
                    </a:p>
                  </a:txBody>
                  <a:tcPr marL="91434" marR="91434" marT="45722" marB="45722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6079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Очередь в регистратуру</a:t>
                      </a:r>
                    </a:p>
                  </a:txBody>
                  <a:tcPr marL="91434" marR="91434" marT="45722" marB="45722" horzOverflow="overflow"/>
                </a:tc>
                <a:tc>
                  <a:txBody>
                    <a:bodyPr/>
                    <a:lstStyle>
                      <a:lvl1pPr marL="169863" indent="-169863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Исключение временных затрат для ответа регистратора на вопросы о режиме работы специалистов путем размещения администратора, страхового представителя в холле и внедрение системы «электронная очередь» на прием.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Внедрение алгоритмов действия  персонала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Упорядочение системы хранения и поиска амбулаторных карт, расширение площадей картохранилища.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Разработка единой формы одежды администраторов регистратуры</a:t>
                      </a:r>
                    </a:p>
                  </a:txBody>
                  <a:tcPr marL="91434" marR="91434" marT="45722" marB="45722" horzOverflow="overflow"/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Сокращение времени ожидания  при получении амбулаторной карты</a:t>
                      </a:r>
                    </a:p>
                  </a:txBody>
                  <a:tcPr marL="91434" marR="91434" marT="45722" marB="45722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5712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Сложно записаться к специалисту и на функциональные исследования</a:t>
                      </a:r>
                    </a:p>
                  </a:txBody>
                  <a:tcPr marL="91434" marR="91434" marT="45722" marB="45722" horzOverflow="overflow"/>
                </a:tc>
                <a:tc>
                  <a:txBody>
                    <a:bodyPr/>
                    <a:lstStyle>
                      <a:lvl1pPr marL="169863" indent="-169863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Укомплектовать первичное звено врачами - педиатрами и врачами - специалистами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В АРМ врача предоставить возможность записи пациента на повторный прием, на прием к узким специалистам, на диагностические и лабораторные исследования.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В АРМ врача предоставить возможность записи на прием в республиканские больницы. </a:t>
                      </a:r>
                    </a:p>
                  </a:txBody>
                  <a:tcPr marL="91434" marR="91434" marT="45722" marB="45722" horzOverflow="overflow"/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Повышение доступности оказания медицинской помощи</a:t>
                      </a:r>
                    </a:p>
                  </a:txBody>
                  <a:tcPr marL="91434" marR="91434" marT="45722" marB="45722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6079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Плохо отлажен алгоритм движения амбулаторных карт </a:t>
                      </a:r>
                    </a:p>
                  </a:txBody>
                  <a:tcPr marL="91434" marR="91434" marT="45722" marB="45722" horzOverflow="overflow"/>
                </a:tc>
                <a:tc>
                  <a:txBody>
                    <a:bodyPr/>
                    <a:lstStyle>
                      <a:lvl1pPr marL="169863" indent="-169863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Медицинская карта является собственностью лечебного учреждения  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Запретить выдачу амбулаторных карт на руки пациенту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Поиск и доставка амбулаторных карт в кабинеты приема в соответствии с электронной записью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Освободить кабинеты приема от хранения амбулаторных карт </a:t>
                      </a:r>
                    </a:p>
                    <a:p>
                      <a:pPr marL="169863" marR="0" lvl="0" indent="-169863" algn="l" defTabSz="449263" rtl="0" eaLnBrk="1" fontAlgn="base" latinLnBrk="0" hangingPunct="1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>
                          <a:tab pos="169863" algn="l"/>
                          <a:tab pos="1084263" algn="l"/>
                          <a:tab pos="1998663" algn="l"/>
                          <a:tab pos="2913063" algn="l"/>
                          <a:tab pos="3827463" algn="l"/>
                          <a:tab pos="4741863" algn="l"/>
                          <a:tab pos="5656263" algn="l"/>
                          <a:tab pos="6570663" algn="l"/>
                          <a:tab pos="7485063" algn="l"/>
                          <a:tab pos="8399463" algn="l"/>
                          <a:tab pos="9313863" algn="l"/>
                          <a:tab pos="10228263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В исключительных случаях амбулаторная карта выдается на руки законному представителю с регистрацией в журнале выдачи амбулаторных карт.</a:t>
                      </a:r>
                    </a:p>
                  </a:txBody>
                  <a:tcPr marL="91434" marR="91434" marT="45722" marB="45722" horzOverflow="overflow"/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49263">
                        <a:spcBef>
                          <a:spcPct val="20000"/>
                        </a:spcBef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4926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ru-RU" alt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Сокращения времени поиска амбулаторных карт, сокращение времени пребывания пациента в поликлинике </a:t>
                      </a:r>
                    </a:p>
                  </a:txBody>
                  <a:tcPr marL="91434" marR="91434" marT="45722" marB="45722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2493" y="416731"/>
            <a:ext cx="6699908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внешнему виду и правила общения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18" y="2057993"/>
            <a:ext cx="4954386" cy="3715790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3555" y="2343334"/>
            <a:ext cx="3917399" cy="29435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34413" y="3199261"/>
            <a:ext cx="3768420" cy="300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2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38" y="407988"/>
            <a:ext cx="6721475" cy="1179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Навигация и логистика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796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33798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0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31277" y="2429146"/>
            <a:ext cx="4261363" cy="33394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587" y="1930431"/>
            <a:ext cx="3623760" cy="42613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6793" y="2255963"/>
            <a:ext cx="4261361" cy="361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1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Картотечная 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осуществления проекта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33019" y="1927386"/>
            <a:ext cx="5385420" cy="4513342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73662"/>
            <a:ext cx="5780621" cy="3620791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78226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1763" y="407988"/>
            <a:ext cx="6370637" cy="10398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Картотечная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проекта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62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2663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07896" y="1322490"/>
            <a:ext cx="5261414" cy="58096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469" y="1596584"/>
            <a:ext cx="4624251" cy="5261415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09600" y="3030583"/>
            <a:ext cx="10972800" cy="3741692"/>
          </a:xfrm>
        </p:spPr>
        <p:txBody>
          <a:bodyPr/>
          <a:lstStyle/>
          <a:p>
            <a:pPr marL="11430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58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38" y="407988"/>
            <a:ext cx="6721475" cy="1179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движения медицинской документации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796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33798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0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14629" y="2817977"/>
            <a:ext cx="2906928" cy="23125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793" y="3122021"/>
            <a:ext cx="2383219" cy="3177994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5832" y="2090218"/>
            <a:ext cx="2883773" cy="22626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30197" y="3928076"/>
            <a:ext cx="2942637" cy="2480062"/>
          </a:xfrm>
          <a:prstGeom prst="rect">
            <a:avLst/>
          </a:prstGeom>
        </p:spPr>
      </p:pic>
      <p:sp>
        <p:nvSpPr>
          <p:cNvPr id="14" name="Выгнутая вверх стрелка 13"/>
          <p:cNvSpPr/>
          <p:nvPr/>
        </p:nvSpPr>
        <p:spPr>
          <a:xfrm>
            <a:off x="4882492" y="2520772"/>
            <a:ext cx="1048045" cy="601249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8" name="Выгнутая вверх стрелка 17"/>
          <p:cNvSpPr/>
          <p:nvPr/>
        </p:nvSpPr>
        <p:spPr>
          <a:xfrm>
            <a:off x="1267097" y="3429000"/>
            <a:ext cx="45719" cy="5878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Выгнутая вверх стрелка 20"/>
          <p:cNvSpPr/>
          <p:nvPr/>
        </p:nvSpPr>
        <p:spPr>
          <a:xfrm>
            <a:off x="7641771" y="3122021"/>
            <a:ext cx="1110343" cy="574767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верх стрелка 21"/>
          <p:cNvSpPr/>
          <p:nvPr/>
        </p:nvSpPr>
        <p:spPr>
          <a:xfrm>
            <a:off x="2325189" y="1779669"/>
            <a:ext cx="1021706" cy="636960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24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38" y="407988"/>
            <a:ext cx="6721475" cy="1179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-центр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796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33798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0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520" y="2743017"/>
            <a:ext cx="4897347" cy="3535974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09600" y="1881051"/>
            <a:ext cx="10972800" cy="700384"/>
          </a:xfrm>
        </p:spPr>
        <p:txBody>
          <a:bodyPr/>
          <a:lstStyle/>
          <a:p>
            <a:pPr marL="11430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                                                               СТАЛО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" t="49501" r="54777" b="8876"/>
          <a:stretch/>
        </p:blipFill>
        <p:spPr>
          <a:xfrm rot="16200000">
            <a:off x="910344" y="2822881"/>
            <a:ext cx="4175665" cy="3376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38" y="407988"/>
            <a:ext cx="6721475" cy="1179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-центр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796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33798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9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0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7937" y="2354586"/>
            <a:ext cx="4734734" cy="35510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51488" y="2358637"/>
            <a:ext cx="4769905" cy="35774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486300" y="2369867"/>
            <a:ext cx="4796875" cy="359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42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2190" y="347797"/>
            <a:ext cx="5997632" cy="1179512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Промежуточные итоги</a:t>
            </a:r>
            <a:endParaRPr lang="ru-RU" alt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798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32800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1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802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500877596"/>
              </p:ext>
            </p:extLst>
          </p:nvPr>
        </p:nvGraphicFramePr>
        <p:xfrm>
          <a:off x="1732890" y="1828800"/>
          <a:ext cx="8795672" cy="482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17039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438" y="407988"/>
            <a:ext cx="6721475" cy="1179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кампания </a:t>
            </a:r>
          </a:p>
        </p:txBody>
      </p:sp>
      <p:grpSp>
        <p:nvGrpSpPr>
          <p:cNvPr id="35844" name="Группа 6"/>
          <p:cNvGrpSpPr>
            <a:grpSpLocks/>
          </p:cNvGrpSpPr>
          <p:nvPr/>
        </p:nvGrpSpPr>
        <p:grpSpPr bwMode="auto">
          <a:xfrm>
            <a:off x="609600" y="407988"/>
            <a:ext cx="3359131" cy="982662"/>
            <a:chOff x="609600" y="408373"/>
            <a:chExt cx="3359188" cy="983049"/>
          </a:xfrm>
        </p:grpSpPr>
        <p:pic>
          <p:nvPicPr>
            <p:cNvPr id="35846" name="Рисунок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408373"/>
              <a:ext cx="1024217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7" name="Рисунок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33817" y="464750"/>
              <a:ext cx="1091279" cy="92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48" name="Рисунок 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25096" y="483039"/>
              <a:ext cx="1243692" cy="908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092" y="490139"/>
            <a:ext cx="914400" cy="874713"/>
          </a:xfrm>
          <a:prstGeom prst="rect">
            <a:avLst/>
          </a:prstGeom>
          <a:noFill/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8" y="4061419"/>
            <a:ext cx="3570954" cy="2498813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03" r="14103"/>
          <a:stretch/>
        </p:blipFill>
        <p:spPr>
          <a:xfrm>
            <a:off x="3346895" y="1983261"/>
            <a:ext cx="5105476" cy="3752821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37" y="1735409"/>
            <a:ext cx="3210177" cy="2124263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97" y="1735409"/>
            <a:ext cx="2711116" cy="2217438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37" y="4061419"/>
            <a:ext cx="3249437" cy="2406509"/>
          </a:xfrm>
          <a:prstGeom prst="rect">
            <a:avLst/>
          </a:prstGeom>
          <a:effectLst>
            <a:softEdge rad="254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54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712913"/>
            <a:ext cx="12192000" cy="3035300"/>
          </a:xfrm>
          <a:prstGeom prst="rect">
            <a:avLst/>
          </a:prstGeom>
          <a:solidFill>
            <a:schemeClr val="bg1">
              <a:lumMod val="95000"/>
              <a:alpha val="4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latin typeface="Georgia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915" name="Рисунок 11"/>
          <p:cNvPicPr>
            <a:picLocks noChangeAspect="1"/>
          </p:cNvPicPr>
          <p:nvPr/>
        </p:nvPicPr>
        <p:blipFill>
          <a:blip r:embed="rId3"/>
          <a:srcRect l="13538" r="12968"/>
          <a:stretch>
            <a:fillRect/>
          </a:stretch>
        </p:blipFill>
        <p:spPr bwMode="auto">
          <a:xfrm>
            <a:off x="4233863" y="168275"/>
            <a:ext cx="1090612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Рисунок 12"/>
          <p:cNvPicPr>
            <a:picLocks noChangeAspect="1"/>
          </p:cNvPicPr>
          <p:nvPr/>
        </p:nvPicPr>
        <p:blipFill>
          <a:blip r:embed="rId4"/>
          <a:srcRect t="2" r="53842" b="-1208"/>
          <a:stretch>
            <a:fillRect/>
          </a:stretch>
        </p:blipFill>
        <p:spPr bwMode="auto">
          <a:xfrm>
            <a:off x="1954213" y="127000"/>
            <a:ext cx="1022350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Рисунок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45238" y="177800"/>
            <a:ext cx="1239837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838" y="192880"/>
            <a:ext cx="914400" cy="874713"/>
          </a:xfrm>
          <a:prstGeom prst="ellipse">
            <a:avLst/>
          </a:prstGeom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tf00001205</Template>
  <TotalTime>1705</TotalTime>
  <Words>732</Words>
  <Application>Microsoft Office PowerPoint</Application>
  <PresentationFormat>Широкоэкранный</PresentationFormat>
  <Paragraphs>143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Book Antiqua</vt:lpstr>
      <vt:lpstr>Century Gothic</vt:lpstr>
      <vt:lpstr>Georgia</vt:lpstr>
      <vt:lpstr>Times New Roman</vt:lpstr>
      <vt:lpstr>Verdana</vt:lpstr>
      <vt:lpstr>Аптека</vt:lpstr>
      <vt:lpstr>Презентация PowerPoint</vt:lpstr>
      <vt:lpstr>Нормативное регулирование  проекта:  Приказ МЗ ЧР № 1110 от 21.08.2017 </vt:lpstr>
      <vt:lpstr>Обучение  в  рамках проекта </vt:lpstr>
      <vt:lpstr>Направления проекта</vt:lpstr>
      <vt:lpstr>Сведения о медицинской организации</vt:lpstr>
      <vt:lpstr>Презентация PowerPoint</vt:lpstr>
      <vt:lpstr>Презентация PowerPoint</vt:lpstr>
      <vt:lpstr>Основные задачи регистратуры</vt:lpstr>
      <vt:lpstr>Запись на прием к врачу</vt:lpstr>
      <vt:lpstr>Запись на прием к врачу</vt:lpstr>
      <vt:lpstr>Определение основных показателей</vt:lpstr>
      <vt:lpstr>Мероприятия  по осуществлению направления  «открытая регистратура»</vt:lpstr>
      <vt:lpstr>Требования  к внешнему виду и правила общения</vt:lpstr>
      <vt:lpstr>Навигация и логистика</vt:lpstr>
      <vt:lpstr>Картотечная  до  осуществления проекта</vt:lpstr>
      <vt:lpstr>Картотечная после осуществления проекта</vt:lpstr>
      <vt:lpstr>Алгоритм движения медицинской документации</vt:lpstr>
      <vt:lpstr>Call-центр</vt:lpstr>
      <vt:lpstr>Call-центр</vt:lpstr>
      <vt:lpstr>Промежуточные итоги</vt:lpstr>
      <vt:lpstr>Информационная кампания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 Windows</cp:lastModifiedBy>
  <cp:revision>90</cp:revision>
  <dcterms:created xsi:type="dcterms:W3CDTF">2018-11-22T05:23:51Z</dcterms:created>
  <dcterms:modified xsi:type="dcterms:W3CDTF">2019-09-19T02:51:20Z</dcterms:modified>
</cp:coreProperties>
</file>