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76" r:id="rId1"/>
  </p:sldMasterIdLst>
  <p:notesMasterIdLst>
    <p:notesMasterId r:id="rId25"/>
  </p:notesMasterIdLst>
  <p:handoutMasterIdLst>
    <p:handoutMasterId r:id="rId26"/>
  </p:handoutMasterIdLst>
  <p:sldIdLst>
    <p:sldId id="357" r:id="rId2"/>
    <p:sldId id="465" r:id="rId3"/>
    <p:sldId id="502" r:id="rId4"/>
    <p:sldId id="501" r:id="rId5"/>
    <p:sldId id="487" r:id="rId6"/>
    <p:sldId id="496" r:id="rId7"/>
    <p:sldId id="495" r:id="rId8"/>
    <p:sldId id="497" r:id="rId9"/>
    <p:sldId id="446" r:id="rId10"/>
    <p:sldId id="470" r:id="rId11"/>
    <p:sldId id="473" r:id="rId12"/>
    <p:sldId id="476" r:id="rId13"/>
    <p:sldId id="480" r:id="rId14"/>
    <p:sldId id="507" r:id="rId15"/>
    <p:sldId id="483" r:id="rId16"/>
    <p:sldId id="484" r:id="rId17"/>
    <p:sldId id="481" r:id="rId18"/>
    <p:sldId id="478" r:id="rId19"/>
    <p:sldId id="499" r:id="rId20"/>
    <p:sldId id="498" r:id="rId21"/>
    <p:sldId id="503" r:id="rId22"/>
    <p:sldId id="506" r:id="rId23"/>
    <p:sldId id="395" r:id="rId2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FF00"/>
    <a:srgbClr val="B8E08C"/>
    <a:srgbClr val="00CC00"/>
    <a:srgbClr val="E46C0A"/>
    <a:srgbClr val="DA5B14"/>
    <a:srgbClr val="DF320F"/>
    <a:srgbClr val="EA58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5" autoAdjust="0"/>
    <p:restoredTop sz="93728" autoAdjust="0"/>
  </p:normalViewPr>
  <p:slideViewPr>
    <p:cSldViewPr>
      <p:cViewPr>
        <p:scale>
          <a:sx n="70" d="100"/>
          <a:sy n="70" d="100"/>
        </p:scale>
        <p:origin x="-139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DC9DD1-DE79-48DD-99C0-62A049CE3D46}" type="doc">
      <dgm:prSet loTypeId="urn:microsoft.com/office/officeart/2005/8/layout/vList3#2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15D2DAE-18C5-4244-A79E-45DC972D85E8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Дорожная карта проекта «Создание новой модели медицинской организации, оказывающей первичную медико-санитарную помощь»  </a:t>
          </a:r>
          <a:endParaRPr lang="ru-RU" sz="14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C0A1C2E3-CA43-4062-8CA8-22A3F7C462DA}" type="parTrans" cxnId="{BA6469CA-9093-4EE2-986B-1551E3D38EB9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D7A13F2C-4943-43CB-81CE-8EFE036E8DEB}" type="sibTrans" cxnId="{BA6469CA-9093-4EE2-986B-1551E3D38EB9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C463E9EC-6F53-4B95-BC4C-2A927D2DDEB0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Приказ  БУ «Первая Чебоксарская ГБ им. П. Н. Осипова» Минздрава Чувашии от 06.02.2018 № 76 О составе рабочей группы по реализации приоритетного проекта «Создание новой модели медицинской организации, оказывающей первичную медико-санитарную помощь»</a:t>
          </a:r>
          <a:endParaRPr lang="ru-RU" sz="1400" b="1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548EC169-F5D4-4379-A5B1-2BF4C1D5E1C9}" type="sibTrans" cxnId="{3299DB6B-2745-42CE-BDC9-3AFA6EBC14B3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C497DB1D-6C16-47BE-93F9-C5AA8B5D6060}" type="parTrans" cxnId="{3299DB6B-2745-42CE-BDC9-3AFA6EBC14B3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8E977D12-0415-406C-94B9-BFEE3EF79D50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МЗ ЧР от 15.01.2018 №21 «О реализации приоритетного проекта «Создание новой модели медицинской организации, оказывающей первичную медико-санитарную помощь» на территории Чувашской Республики»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D886EA-6EE2-4364-A70E-F318C3131FE1}" type="sibTrans" cxnId="{495DD7DA-142F-4F63-8D4B-E85FA7A46ABD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AD282EFD-AAC8-4ECD-8D12-77AC3F0A4463}" type="parTrans" cxnId="{495DD7DA-142F-4F63-8D4B-E85FA7A46ABD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1F6E9676-643A-48CA-A6B3-90D8250D95C1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ru-RU" sz="14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МЗ ЧР от 21.08.2017 №1110  «О пилотном проекте «Бережливая поликлиника» в медицинских организациях ЧР» </a:t>
          </a:r>
          <a:endParaRPr lang="ru-RU" sz="14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8DA275C-36F4-49FD-9429-1D72FEA48E43}" type="sibTrans" cxnId="{E22A336A-E241-4491-BE6D-C57E3334309E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66AA4B60-7983-4D17-ABE1-4E0B0C4687C4}" type="parTrans" cxnId="{E22A336A-E241-4491-BE6D-C57E3334309E}">
      <dgm:prSet/>
      <dgm:spPr/>
      <dgm:t>
        <a:bodyPr/>
        <a:lstStyle/>
        <a:p>
          <a:endParaRPr lang="ru-RU" sz="2400" b="1">
            <a:latin typeface="Georgia" pitchFamily="18" charset="0"/>
          </a:endParaRPr>
        </a:p>
      </dgm:t>
    </dgm:pt>
    <dgm:pt modelId="{883E9B3F-42AE-42CE-8854-54E8AEE79896}" type="pres">
      <dgm:prSet presAssocID="{AADC9DD1-DE79-48DD-99C0-62A049CE3D4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7D16C2-0C8B-48B5-8DE3-9642DA9E23CF}" type="pres">
      <dgm:prSet presAssocID="{1F6E9676-643A-48CA-A6B3-90D8250D95C1}" presName="composite" presStyleCnt="0"/>
      <dgm:spPr/>
      <dgm:t>
        <a:bodyPr/>
        <a:lstStyle/>
        <a:p>
          <a:endParaRPr lang="ru-RU"/>
        </a:p>
      </dgm:t>
    </dgm:pt>
    <dgm:pt modelId="{B856336C-C0C5-4AB7-9D71-DF0FE7EFC599}" type="pres">
      <dgm:prSet presAssocID="{1F6E9676-643A-48CA-A6B3-90D8250D95C1}" presName="imgShp" presStyleLbl="fgImgPlace1" presStyleIdx="0" presStyleCnt="4" custScaleX="76617" custScaleY="74757" custLinFactX="-3273" custLinFactNeighborX="-100000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65556C36-1447-4EC7-8B1D-1D9D61E71158}" type="pres">
      <dgm:prSet presAssocID="{1F6E9676-643A-48CA-A6B3-90D8250D95C1}" presName="txShp" presStyleLbl="node1" presStyleIdx="0" presStyleCnt="4" custScaleX="132011" custScaleY="657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249821-9A6E-41E2-9891-9EFBD1BE7707}" type="pres">
      <dgm:prSet presAssocID="{E8DA275C-36F4-49FD-9429-1D72FEA48E43}" presName="spacing" presStyleCnt="0"/>
      <dgm:spPr/>
      <dgm:t>
        <a:bodyPr/>
        <a:lstStyle/>
        <a:p>
          <a:endParaRPr lang="ru-RU"/>
        </a:p>
      </dgm:t>
    </dgm:pt>
    <dgm:pt modelId="{D7417029-B9F0-4304-A736-6A4F285258D9}" type="pres">
      <dgm:prSet presAssocID="{8E977D12-0415-406C-94B9-BFEE3EF79D50}" presName="composite" presStyleCnt="0"/>
      <dgm:spPr/>
      <dgm:t>
        <a:bodyPr/>
        <a:lstStyle/>
        <a:p>
          <a:endParaRPr lang="ru-RU"/>
        </a:p>
      </dgm:t>
    </dgm:pt>
    <dgm:pt modelId="{4B546501-9061-4068-982E-42E3F7820CB8}" type="pres">
      <dgm:prSet presAssocID="{8E977D12-0415-406C-94B9-BFEE3EF79D50}" presName="imgShp" presStyleLbl="fgImgPlace1" presStyleIdx="1" presStyleCnt="4" custScaleX="77089" custScaleY="73357" custLinFactNeighborX="-63753" custLinFactNeighborY="-27605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7D14888F-BBAD-4C68-B1E2-4742D44AEC20}" type="pres">
      <dgm:prSet presAssocID="{8E977D12-0415-406C-94B9-BFEE3EF79D50}" presName="txShp" presStyleLbl="node1" presStyleIdx="1" presStyleCnt="4" custScaleX="131315" custScaleY="67210" custLinFactNeighborX="255" custLinFactNeighborY="-295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E5E7C5-3372-4A05-BF51-BCAD47410B52}" type="pres">
      <dgm:prSet presAssocID="{9FD886EA-6EE2-4364-A70E-F318C3131FE1}" presName="spacing" presStyleCnt="0"/>
      <dgm:spPr/>
      <dgm:t>
        <a:bodyPr/>
        <a:lstStyle/>
        <a:p>
          <a:endParaRPr lang="ru-RU"/>
        </a:p>
      </dgm:t>
    </dgm:pt>
    <dgm:pt modelId="{E09C695C-4F4C-427F-8F16-0F785BDA10EA}" type="pres">
      <dgm:prSet presAssocID="{C463E9EC-6F53-4B95-BC4C-2A927D2DDEB0}" presName="composite" presStyleCnt="0"/>
      <dgm:spPr/>
      <dgm:t>
        <a:bodyPr/>
        <a:lstStyle/>
        <a:p>
          <a:endParaRPr lang="ru-RU"/>
        </a:p>
      </dgm:t>
    </dgm:pt>
    <dgm:pt modelId="{F1B5D134-45DC-49F1-80FF-2E95A16EF5E9}" type="pres">
      <dgm:prSet presAssocID="{C463E9EC-6F53-4B95-BC4C-2A927D2DDEB0}" presName="imgShp" presStyleLbl="fgImgPlace1" presStyleIdx="2" presStyleCnt="4" custScaleX="75925" custScaleY="75578" custLinFactNeighborX="-64335" custLinFactNeighborY="-54598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4471463E-D411-45C7-893C-099957105AD5}" type="pres">
      <dgm:prSet presAssocID="{C463E9EC-6F53-4B95-BC4C-2A927D2DDEB0}" presName="txShp" presStyleLbl="node1" presStyleIdx="2" presStyleCnt="4" custScaleX="131315" custScaleY="69150" custLinFactNeighborX="415" custLinFactNeighborY="-579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049ED3-3EA0-4DE2-913B-3C92DAC3DBD9}" type="pres">
      <dgm:prSet presAssocID="{548EC169-F5D4-4379-A5B1-2BF4C1D5E1C9}" presName="spacing" presStyleCnt="0"/>
      <dgm:spPr/>
      <dgm:t>
        <a:bodyPr/>
        <a:lstStyle/>
        <a:p>
          <a:endParaRPr lang="ru-RU"/>
        </a:p>
      </dgm:t>
    </dgm:pt>
    <dgm:pt modelId="{48325060-B4E5-4E6F-9344-0529845F2527}" type="pres">
      <dgm:prSet presAssocID="{115D2DAE-18C5-4244-A79E-45DC972D85E8}" presName="composite" presStyleCnt="0"/>
      <dgm:spPr/>
      <dgm:t>
        <a:bodyPr/>
        <a:lstStyle/>
        <a:p>
          <a:endParaRPr lang="ru-RU"/>
        </a:p>
      </dgm:t>
    </dgm:pt>
    <dgm:pt modelId="{E6485547-5CCE-4E21-BC7E-39F7B83284F9}" type="pres">
      <dgm:prSet presAssocID="{115D2DAE-18C5-4244-A79E-45DC972D85E8}" presName="imgShp" presStyleLbl="fgImgPlace1" presStyleIdx="3" presStyleCnt="4" custScaleX="77626" custScaleY="74981" custLinFactNeighborX="-63485" custLinFactNeighborY="-82093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endParaRPr lang="ru-RU"/>
        </a:p>
      </dgm:t>
    </dgm:pt>
    <dgm:pt modelId="{03CD985F-AB38-4117-92A5-DA716C6CF3E1}" type="pres">
      <dgm:prSet presAssocID="{115D2DAE-18C5-4244-A79E-45DC972D85E8}" presName="txShp" presStyleLbl="node1" presStyleIdx="3" presStyleCnt="4" custScaleX="131315" custScaleY="64425" custLinFactNeighborX="663" custLinFactNeighborY="-850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95DD7DA-142F-4F63-8D4B-E85FA7A46ABD}" srcId="{AADC9DD1-DE79-48DD-99C0-62A049CE3D46}" destId="{8E977D12-0415-406C-94B9-BFEE3EF79D50}" srcOrd="1" destOrd="0" parTransId="{AD282EFD-AAC8-4ECD-8D12-77AC3F0A4463}" sibTransId="{9FD886EA-6EE2-4364-A70E-F318C3131FE1}"/>
    <dgm:cxn modelId="{3299DB6B-2745-42CE-BDC9-3AFA6EBC14B3}" srcId="{AADC9DD1-DE79-48DD-99C0-62A049CE3D46}" destId="{C463E9EC-6F53-4B95-BC4C-2A927D2DDEB0}" srcOrd="2" destOrd="0" parTransId="{C497DB1D-6C16-47BE-93F9-C5AA8B5D6060}" sibTransId="{548EC169-F5D4-4379-A5B1-2BF4C1D5E1C9}"/>
    <dgm:cxn modelId="{4CE19974-05E1-49B5-B6D9-B99006559677}" type="presOf" srcId="{1F6E9676-643A-48CA-A6B3-90D8250D95C1}" destId="{65556C36-1447-4EC7-8B1D-1D9D61E71158}" srcOrd="0" destOrd="0" presId="urn:microsoft.com/office/officeart/2005/8/layout/vList3#2"/>
    <dgm:cxn modelId="{F214C041-A16C-403A-8807-6C6029E5E16A}" type="presOf" srcId="{115D2DAE-18C5-4244-A79E-45DC972D85E8}" destId="{03CD985F-AB38-4117-92A5-DA716C6CF3E1}" srcOrd="0" destOrd="0" presId="urn:microsoft.com/office/officeart/2005/8/layout/vList3#2"/>
    <dgm:cxn modelId="{09D6B1C1-97F0-48DC-BA9B-E34BC04FB4A9}" type="presOf" srcId="{8E977D12-0415-406C-94B9-BFEE3EF79D50}" destId="{7D14888F-BBAD-4C68-B1E2-4742D44AEC20}" srcOrd="0" destOrd="0" presId="urn:microsoft.com/office/officeart/2005/8/layout/vList3#2"/>
    <dgm:cxn modelId="{BA6469CA-9093-4EE2-986B-1551E3D38EB9}" srcId="{AADC9DD1-DE79-48DD-99C0-62A049CE3D46}" destId="{115D2DAE-18C5-4244-A79E-45DC972D85E8}" srcOrd="3" destOrd="0" parTransId="{C0A1C2E3-CA43-4062-8CA8-22A3F7C462DA}" sibTransId="{D7A13F2C-4943-43CB-81CE-8EFE036E8DEB}"/>
    <dgm:cxn modelId="{ECCA7DFD-3BFC-4222-BE94-61EFC5682D33}" type="presOf" srcId="{AADC9DD1-DE79-48DD-99C0-62A049CE3D46}" destId="{883E9B3F-42AE-42CE-8854-54E8AEE79896}" srcOrd="0" destOrd="0" presId="urn:microsoft.com/office/officeart/2005/8/layout/vList3#2"/>
    <dgm:cxn modelId="{E22A336A-E241-4491-BE6D-C57E3334309E}" srcId="{AADC9DD1-DE79-48DD-99C0-62A049CE3D46}" destId="{1F6E9676-643A-48CA-A6B3-90D8250D95C1}" srcOrd="0" destOrd="0" parTransId="{66AA4B60-7983-4D17-ABE1-4E0B0C4687C4}" sibTransId="{E8DA275C-36F4-49FD-9429-1D72FEA48E43}"/>
    <dgm:cxn modelId="{AC079AC0-7CF9-40D8-8023-61D56A4BEFE1}" type="presOf" srcId="{C463E9EC-6F53-4B95-BC4C-2A927D2DDEB0}" destId="{4471463E-D411-45C7-893C-099957105AD5}" srcOrd="0" destOrd="0" presId="urn:microsoft.com/office/officeart/2005/8/layout/vList3#2"/>
    <dgm:cxn modelId="{4AEC69DB-C450-4066-AC4E-A47427D6B141}" type="presParOf" srcId="{883E9B3F-42AE-42CE-8854-54E8AEE79896}" destId="{CD7D16C2-0C8B-48B5-8DE3-9642DA9E23CF}" srcOrd="0" destOrd="0" presId="urn:microsoft.com/office/officeart/2005/8/layout/vList3#2"/>
    <dgm:cxn modelId="{97C06588-FFF9-48B1-986B-B27C938C385E}" type="presParOf" srcId="{CD7D16C2-0C8B-48B5-8DE3-9642DA9E23CF}" destId="{B856336C-C0C5-4AB7-9D71-DF0FE7EFC599}" srcOrd="0" destOrd="0" presId="urn:microsoft.com/office/officeart/2005/8/layout/vList3#2"/>
    <dgm:cxn modelId="{8A85EB3B-52D9-4A34-ADD6-597FAC405553}" type="presParOf" srcId="{CD7D16C2-0C8B-48B5-8DE3-9642DA9E23CF}" destId="{65556C36-1447-4EC7-8B1D-1D9D61E71158}" srcOrd="1" destOrd="0" presId="urn:microsoft.com/office/officeart/2005/8/layout/vList3#2"/>
    <dgm:cxn modelId="{B487F9AB-7E60-48C6-8225-1EF7D0755DD7}" type="presParOf" srcId="{883E9B3F-42AE-42CE-8854-54E8AEE79896}" destId="{E9249821-9A6E-41E2-9891-9EFBD1BE7707}" srcOrd="1" destOrd="0" presId="urn:microsoft.com/office/officeart/2005/8/layout/vList3#2"/>
    <dgm:cxn modelId="{7B0E07FC-BA87-4287-8D5E-F4EFAAC61950}" type="presParOf" srcId="{883E9B3F-42AE-42CE-8854-54E8AEE79896}" destId="{D7417029-B9F0-4304-A736-6A4F285258D9}" srcOrd="2" destOrd="0" presId="urn:microsoft.com/office/officeart/2005/8/layout/vList3#2"/>
    <dgm:cxn modelId="{56AC8F9F-8A04-44F9-8627-C19D656E285F}" type="presParOf" srcId="{D7417029-B9F0-4304-A736-6A4F285258D9}" destId="{4B546501-9061-4068-982E-42E3F7820CB8}" srcOrd="0" destOrd="0" presId="urn:microsoft.com/office/officeart/2005/8/layout/vList3#2"/>
    <dgm:cxn modelId="{4DFB9517-B287-430A-B3C8-8B0A19ABBF17}" type="presParOf" srcId="{D7417029-B9F0-4304-A736-6A4F285258D9}" destId="{7D14888F-BBAD-4C68-B1E2-4742D44AEC20}" srcOrd="1" destOrd="0" presId="urn:microsoft.com/office/officeart/2005/8/layout/vList3#2"/>
    <dgm:cxn modelId="{25FDEBC8-B6EA-42AC-9BC4-51CA3897D65B}" type="presParOf" srcId="{883E9B3F-42AE-42CE-8854-54E8AEE79896}" destId="{03E5E7C5-3372-4A05-BF51-BCAD47410B52}" srcOrd="3" destOrd="0" presId="urn:microsoft.com/office/officeart/2005/8/layout/vList3#2"/>
    <dgm:cxn modelId="{43717C11-5D15-48D5-9A0B-C7384976E296}" type="presParOf" srcId="{883E9B3F-42AE-42CE-8854-54E8AEE79896}" destId="{E09C695C-4F4C-427F-8F16-0F785BDA10EA}" srcOrd="4" destOrd="0" presId="urn:microsoft.com/office/officeart/2005/8/layout/vList3#2"/>
    <dgm:cxn modelId="{ED97BADA-2E77-49E8-9670-FC3DE3062FF6}" type="presParOf" srcId="{E09C695C-4F4C-427F-8F16-0F785BDA10EA}" destId="{F1B5D134-45DC-49F1-80FF-2E95A16EF5E9}" srcOrd="0" destOrd="0" presId="urn:microsoft.com/office/officeart/2005/8/layout/vList3#2"/>
    <dgm:cxn modelId="{3881538D-6C50-4288-A73B-474F7103035F}" type="presParOf" srcId="{E09C695C-4F4C-427F-8F16-0F785BDA10EA}" destId="{4471463E-D411-45C7-893C-099957105AD5}" srcOrd="1" destOrd="0" presId="urn:microsoft.com/office/officeart/2005/8/layout/vList3#2"/>
    <dgm:cxn modelId="{4A26C3B9-6A32-491A-9C88-4BDF3A731239}" type="presParOf" srcId="{883E9B3F-42AE-42CE-8854-54E8AEE79896}" destId="{F2049ED3-3EA0-4DE2-913B-3C92DAC3DBD9}" srcOrd="5" destOrd="0" presId="urn:microsoft.com/office/officeart/2005/8/layout/vList3#2"/>
    <dgm:cxn modelId="{6CF374A1-C2BD-48A4-931A-537573A65F2B}" type="presParOf" srcId="{883E9B3F-42AE-42CE-8854-54E8AEE79896}" destId="{48325060-B4E5-4E6F-9344-0529845F2527}" srcOrd="6" destOrd="0" presId="urn:microsoft.com/office/officeart/2005/8/layout/vList3#2"/>
    <dgm:cxn modelId="{A9348F26-086D-40C3-8262-94541A563D84}" type="presParOf" srcId="{48325060-B4E5-4E6F-9344-0529845F2527}" destId="{E6485547-5CCE-4E21-BC7E-39F7B83284F9}" srcOrd="0" destOrd="0" presId="urn:microsoft.com/office/officeart/2005/8/layout/vList3#2"/>
    <dgm:cxn modelId="{EF2EDB31-6660-49F8-9A86-12C7AA2E0A3B}" type="presParOf" srcId="{48325060-B4E5-4E6F-9344-0529845F2527}" destId="{03CD985F-AB38-4117-92A5-DA716C6CF3E1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3E276D-3B4A-48FD-951E-2E8AC05C6ECA}" type="doc">
      <dgm:prSet loTypeId="urn:microsoft.com/office/officeart/2005/8/layout/vList5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C8655351-1F73-4F52-913A-F4276FD456BD}">
      <dgm:prSet phldrT="[Текст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Основные проблемы, обозначенные  сотрудниками</a:t>
          </a:r>
          <a:endParaRPr lang="ru-RU" sz="1800" b="1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219664-B80F-44F3-9F9D-F74BB69A237F}" type="parTrans" cxnId="{4AD40B95-5148-4444-BDA9-F5880CAFE190}">
      <dgm:prSet/>
      <dgm:spPr/>
      <dgm:t>
        <a:bodyPr/>
        <a:lstStyle/>
        <a:p>
          <a:endParaRPr lang="ru-RU"/>
        </a:p>
      </dgm:t>
    </dgm:pt>
    <dgm:pt modelId="{8C206BAF-F344-4EAA-B3D8-208B90EC7764}" type="sibTrans" cxnId="{4AD40B95-5148-4444-BDA9-F5880CAFE190}">
      <dgm:prSet/>
      <dgm:spPr/>
      <dgm:t>
        <a:bodyPr/>
        <a:lstStyle/>
        <a:p>
          <a:endParaRPr lang="ru-RU"/>
        </a:p>
      </dgm:t>
    </dgm:pt>
    <dgm:pt modelId="{B1779EF6-DD09-40CD-93C6-DD41B3530E8A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Нехватка оргтехники.</a:t>
          </a:r>
          <a:endParaRPr lang="ru-RU" sz="16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A24DE9-6629-4082-8E07-9DBED12378EC}" type="parTrans" cxnId="{7058745E-60F9-4466-9849-EFADDCF61DF7}">
      <dgm:prSet/>
      <dgm:spPr/>
      <dgm:t>
        <a:bodyPr/>
        <a:lstStyle/>
        <a:p>
          <a:endParaRPr lang="ru-RU"/>
        </a:p>
      </dgm:t>
    </dgm:pt>
    <dgm:pt modelId="{6C510E3C-3833-4465-B2A2-6F4F453BEC96}" type="sibTrans" cxnId="{7058745E-60F9-4466-9849-EFADDCF61DF7}">
      <dgm:prSet/>
      <dgm:spPr/>
      <dgm:t>
        <a:bodyPr/>
        <a:lstStyle/>
        <a:p>
          <a:endParaRPr lang="ru-RU"/>
        </a:p>
      </dgm:t>
    </dgm:pt>
    <dgm:pt modelId="{8C5FC484-CFFC-43CB-9376-CC8404F2F617}">
      <dgm:prSet custT="1"/>
      <dgm:spPr>
        <a:solidFill>
          <a:schemeClr val="accent5">
            <a:lumMod val="60000"/>
            <a:lumOff val="40000"/>
          </a:schemeClr>
        </a:solidFill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sz="1800" b="1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Основные  проблемы, обозначенные пациентами</a:t>
          </a:r>
          <a:endParaRPr lang="ru-RU" sz="1800" b="1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DE055D-5C3C-4A4A-9027-34EB691F50B3}" type="parTrans" cxnId="{8B0C5D2D-2483-4134-96FD-4835C7D907F2}">
      <dgm:prSet/>
      <dgm:spPr/>
      <dgm:t>
        <a:bodyPr/>
        <a:lstStyle/>
        <a:p>
          <a:endParaRPr lang="ru-RU"/>
        </a:p>
      </dgm:t>
    </dgm:pt>
    <dgm:pt modelId="{20F04201-2B0A-4CC8-9715-EBA018B9A8B1}" type="sibTrans" cxnId="{8B0C5D2D-2483-4134-96FD-4835C7D907F2}">
      <dgm:prSet/>
      <dgm:spPr/>
      <dgm:t>
        <a:bodyPr/>
        <a:lstStyle/>
        <a:p>
          <a:endParaRPr lang="ru-RU"/>
        </a:p>
      </dgm:t>
    </dgm:pt>
    <dgm:pt modelId="{C51835B8-095E-4755-8FA8-551F159C69AE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endParaRPr lang="ru-RU" sz="16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EACFB3-DA6A-473C-BA8A-9209BE799EA9}" type="parTrans" cxnId="{FD3CE55F-3054-4C74-9844-5033889C90A2}">
      <dgm:prSet/>
      <dgm:spPr/>
      <dgm:t>
        <a:bodyPr/>
        <a:lstStyle/>
        <a:p>
          <a:endParaRPr lang="ru-RU"/>
        </a:p>
      </dgm:t>
    </dgm:pt>
    <dgm:pt modelId="{A4E989EA-1FFB-416C-88C6-413AD9A6C5A3}" type="sibTrans" cxnId="{FD3CE55F-3054-4C74-9844-5033889C90A2}">
      <dgm:prSet/>
      <dgm:spPr/>
      <dgm:t>
        <a:bodyPr/>
        <a:lstStyle/>
        <a:p>
          <a:endParaRPr lang="ru-RU"/>
        </a:p>
      </dgm:t>
    </dgm:pt>
    <dgm:pt modelId="{F4B3566F-F7A8-4984-A5A7-C1B0647C8DD3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Обилие медицинской документации, заполняемые врачом.</a:t>
          </a:r>
          <a:endParaRPr lang="ru-RU" sz="16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6B55FB-1241-42EF-930F-3370703C2F39}" type="parTrans" cxnId="{3C7E0B19-3CD5-421E-B4E5-9BAE7DBC17FA}">
      <dgm:prSet/>
      <dgm:spPr/>
      <dgm:t>
        <a:bodyPr/>
        <a:lstStyle/>
        <a:p>
          <a:endParaRPr lang="ru-RU"/>
        </a:p>
      </dgm:t>
    </dgm:pt>
    <dgm:pt modelId="{455D212B-956B-4CEF-B744-7AD3560F6F58}" type="sibTrans" cxnId="{3C7E0B19-3CD5-421E-B4E5-9BAE7DBC17FA}">
      <dgm:prSet/>
      <dgm:spPr/>
      <dgm:t>
        <a:bodyPr/>
        <a:lstStyle/>
        <a:p>
          <a:endParaRPr lang="ru-RU"/>
        </a:p>
      </dgm:t>
    </dgm:pt>
    <dgm:pt modelId="{031F19A2-0039-4C98-8218-80B6AD99F5F4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endParaRPr lang="ru-RU" sz="16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DDD405-7402-46A8-81D9-7B1A392E970B}" type="parTrans" cxnId="{9CD5400D-E2A1-4029-AD19-1F183633C7AE}">
      <dgm:prSet/>
      <dgm:spPr/>
      <dgm:t>
        <a:bodyPr/>
        <a:lstStyle/>
        <a:p>
          <a:endParaRPr lang="ru-RU"/>
        </a:p>
      </dgm:t>
    </dgm:pt>
    <dgm:pt modelId="{AE46EE0C-1BC2-4FBF-83EB-1FFE8EB40223}" type="sibTrans" cxnId="{9CD5400D-E2A1-4029-AD19-1F183633C7AE}">
      <dgm:prSet/>
      <dgm:spPr/>
      <dgm:t>
        <a:bodyPr/>
        <a:lstStyle/>
        <a:p>
          <a:endParaRPr lang="ru-RU"/>
        </a:p>
      </dgm:t>
    </dgm:pt>
    <dgm:pt modelId="{7BA26A88-316E-4447-B415-8E7445F21D69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Неудобная для работы мебель в кабинетах.</a:t>
          </a:r>
          <a:endParaRPr lang="ru-RU" sz="16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43D31C-06AE-43F6-8763-E490A93C87DF}" type="parTrans" cxnId="{3CBCDE5C-CCBC-4604-8E19-5895C7F4F64E}">
      <dgm:prSet/>
      <dgm:spPr/>
      <dgm:t>
        <a:bodyPr/>
        <a:lstStyle/>
        <a:p>
          <a:endParaRPr lang="ru-RU"/>
        </a:p>
      </dgm:t>
    </dgm:pt>
    <dgm:pt modelId="{E896D6B4-94F4-498E-9106-B0F868A1238B}" type="sibTrans" cxnId="{3CBCDE5C-CCBC-4604-8E19-5895C7F4F64E}">
      <dgm:prSet/>
      <dgm:spPr/>
      <dgm:t>
        <a:bodyPr/>
        <a:lstStyle/>
        <a:p>
          <a:endParaRPr lang="ru-RU"/>
        </a:p>
      </dgm:t>
    </dgm:pt>
    <dgm:pt modelId="{5A5EF6C5-F15A-448A-BED8-A9E695603D72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Нет единой формы одежды для администраторов </a:t>
          </a:r>
          <a:endParaRPr lang="ru-RU" sz="16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24D653-9253-4B55-B7DC-46AE082F28B1}" type="parTrans" cxnId="{CC9EE623-3564-444F-95ED-88714CDA9ED4}">
      <dgm:prSet/>
      <dgm:spPr/>
      <dgm:t>
        <a:bodyPr/>
        <a:lstStyle/>
        <a:p>
          <a:endParaRPr lang="ru-RU"/>
        </a:p>
      </dgm:t>
    </dgm:pt>
    <dgm:pt modelId="{366E2C24-A00D-4376-BF3D-2A9D387767CF}" type="sibTrans" cxnId="{CC9EE623-3564-444F-95ED-88714CDA9ED4}">
      <dgm:prSet/>
      <dgm:spPr/>
      <dgm:t>
        <a:bodyPr/>
        <a:lstStyle/>
        <a:p>
          <a:endParaRPr lang="ru-RU"/>
        </a:p>
      </dgm:t>
    </dgm:pt>
    <dgm:pt modelId="{227F7DA0-D0C1-4520-A313-914A0C3531CD}">
      <dgm:prSet phldrT="[Текст]"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3">
              <a:lumMod val="60000"/>
              <a:lumOff val="40000"/>
              <a:alpha val="90000"/>
            </a:schemeClr>
          </a:solidFill>
        </a:ln>
      </dgm:spPr>
      <dgm:t>
        <a:bodyPr/>
        <a:lstStyle/>
        <a:p>
          <a:r>
            <a:rPr lang="ru-RU" sz="16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Обшарпанные кабинеты (давно не было ремонта).</a:t>
          </a:r>
          <a:endParaRPr lang="ru-RU" sz="16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6F04CB-DF4B-43B4-80CC-7DC0932FEFCE}" type="parTrans" cxnId="{8613CFAB-16A4-4F98-A9E2-E85CD2726741}">
      <dgm:prSet/>
      <dgm:spPr/>
      <dgm:t>
        <a:bodyPr/>
        <a:lstStyle/>
        <a:p>
          <a:endParaRPr lang="ru-RU"/>
        </a:p>
      </dgm:t>
    </dgm:pt>
    <dgm:pt modelId="{4ACB33F6-0EDE-4B80-BC9F-37E86392CBA0}" type="sibTrans" cxnId="{8613CFAB-16A4-4F98-A9E2-E85CD2726741}">
      <dgm:prSet/>
      <dgm:spPr/>
      <dgm:t>
        <a:bodyPr/>
        <a:lstStyle/>
        <a:p>
          <a:endParaRPr lang="ru-RU"/>
        </a:p>
      </dgm:t>
    </dgm:pt>
    <dgm:pt modelId="{6A84A26E-460F-4807-9229-F22DF64A906C}" type="pres">
      <dgm:prSet presAssocID="{CA3E276D-3B4A-48FD-951E-2E8AC05C6EC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7C78AE1-5B37-41FB-8621-612EA4B131A6}" type="pres">
      <dgm:prSet presAssocID="{C8655351-1F73-4F52-913A-F4276FD456BD}" presName="linNode" presStyleCnt="0"/>
      <dgm:spPr/>
    </dgm:pt>
    <dgm:pt modelId="{F951F26B-46EA-4EDA-8F95-FD90C62A05C7}" type="pres">
      <dgm:prSet presAssocID="{C8655351-1F73-4F52-913A-F4276FD456BD}" presName="parentText" presStyleLbl="node1" presStyleIdx="0" presStyleCnt="2" custScaleX="66476" custLinFactNeighborX="-808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7D8E33-C935-4D5E-8318-0F5B78737EAD}" type="pres">
      <dgm:prSet presAssocID="{C8655351-1F73-4F52-913A-F4276FD456BD}" presName="descendantText" presStyleLbl="alignAccFollowNode1" presStyleIdx="0" presStyleCnt="1" custScaleX="114111" custScaleY="119637" custLinFactNeighborX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531F90-7DD8-433E-AA08-C9055C568C0B}" type="pres">
      <dgm:prSet presAssocID="{8C206BAF-F344-4EAA-B3D8-208B90EC7764}" presName="sp" presStyleCnt="0"/>
      <dgm:spPr/>
    </dgm:pt>
    <dgm:pt modelId="{5F6BEA49-7C37-4A60-82F0-4F1DA2D5D63D}" type="pres">
      <dgm:prSet presAssocID="{8C5FC484-CFFC-43CB-9376-CC8404F2F617}" presName="linNode" presStyleCnt="0"/>
      <dgm:spPr/>
    </dgm:pt>
    <dgm:pt modelId="{3B47E9C5-B80D-4405-8AC5-90C90A545C50}" type="pres">
      <dgm:prSet presAssocID="{8C5FC484-CFFC-43CB-9376-CC8404F2F617}" presName="parentText" presStyleLbl="node1" presStyleIdx="1" presStyleCnt="2" custScaleX="66476" custLinFactNeighborX="-4123" custLinFactNeighborY="-8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A79C7E-39E2-46B1-A285-D733644D7277}" type="presOf" srcId="{C51835B8-095E-4755-8FA8-551F159C69AE}" destId="{E67D8E33-C935-4D5E-8318-0F5B78737EAD}" srcOrd="0" destOrd="6" presId="urn:microsoft.com/office/officeart/2005/8/layout/vList5"/>
    <dgm:cxn modelId="{FD3CE55F-3054-4C74-9844-5033889C90A2}" srcId="{C8655351-1F73-4F52-913A-F4276FD456BD}" destId="{C51835B8-095E-4755-8FA8-551F159C69AE}" srcOrd="6" destOrd="0" parTransId="{5CEACFB3-DA6A-473C-BA8A-9209BE799EA9}" sibTransId="{A4E989EA-1FFB-416C-88C6-413AD9A6C5A3}"/>
    <dgm:cxn modelId="{BA3CE6A5-52D2-4302-82C5-0987D9181811}" type="presOf" srcId="{227F7DA0-D0C1-4520-A313-914A0C3531CD}" destId="{E67D8E33-C935-4D5E-8318-0F5B78737EAD}" srcOrd="0" destOrd="3" presId="urn:microsoft.com/office/officeart/2005/8/layout/vList5"/>
    <dgm:cxn modelId="{9CD5400D-E2A1-4029-AD19-1F183633C7AE}" srcId="{C8655351-1F73-4F52-913A-F4276FD456BD}" destId="{031F19A2-0039-4C98-8218-80B6AD99F5F4}" srcOrd="0" destOrd="0" parTransId="{BCDDD405-7402-46A8-81D9-7B1A392E970B}" sibTransId="{AE46EE0C-1BC2-4FBF-83EB-1FFE8EB40223}"/>
    <dgm:cxn modelId="{D52220DA-6EBD-4CEB-8683-6F9F5D662C59}" type="presOf" srcId="{F4B3566F-F7A8-4984-A5A7-C1B0647C8DD3}" destId="{E67D8E33-C935-4D5E-8318-0F5B78737EAD}" srcOrd="0" destOrd="4" presId="urn:microsoft.com/office/officeart/2005/8/layout/vList5"/>
    <dgm:cxn modelId="{3CBCDE5C-CCBC-4604-8E19-5895C7F4F64E}" srcId="{C8655351-1F73-4F52-913A-F4276FD456BD}" destId="{7BA26A88-316E-4447-B415-8E7445F21D69}" srcOrd="2" destOrd="0" parTransId="{E743D31C-06AE-43F6-8763-E490A93C87DF}" sibTransId="{E896D6B4-94F4-498E-9106-B0F868A1238B}"/>
    <dgm:cxn modelId="{7058745E-60F9-4466-9849-EFADDCF61DF7}" srcId="{C8655351-1F73-4F52-913A-F4276FD456BD}" destId="{B1779EF6-DD09-40CD-93C6-DD41B3530E8A}" srcOrd="1" destOrd="0" parTransId="{57A24DE9-6629-4082-8E07-9DBED12378EC}" sibTransId="{6C510E3C-3833-4465-B2A2-6F4F453BEC96}"/>
    <dgm:cxn modelId="{8613CFAB-16A4-4F98-A9E2-E85CD2726741}" srcId="{C8655351-1F73-4F52-913A-F4276FD456BD}" destId="{227F7DA0-D0C1-4520-A313-914A0C3531CD}" srcOrd="3" destOrd="0" parTransId="{576F04CB-DF4B-43B4-80CC-7DC0932FEFCE}" sibTransId="{4ACB33F6-0EDE-4B80-BC9F-37E86392CBA0}"/>
    <dgm:cxn modelId="{3C7E0B19-3CD5-421E-B4E5-9BAE7DBC17FA}" srcId="{C8655351-1F73-4F52-913A-F4276FD456BD}" destId="{F4B3566F-F7A8-4984-A5A7-C1B0647C8DD3}" srcOrd="4" destOrd="0" parTransId="{C76B55FB-1241-42EF-930F-3370703C2F39}" sibTransId="{455D212B-956B-4CEF-B744-7AD3560F6F58}"/>
    <dgm:cxn modelId="{7EF9E671-71D9-42BB-8B71-B544D7221BA2}" type="presOf" srcId="{C8655351-1F73-4F52-913A-F4276FD456BD}" destId="{F951F26B-46EA-4EDA-8F95-FD90C62A05C7}" srcOrd="0" destOrd="0" presId="urn:microsoft.com/office/officeart/2005/8/layout/vList5"/>
    <dgm:cxn modelId="{6276A1E9-D806-46FC-9620-AB42A8E278DE}" type="presOf" srcId="{CA3E276D-3B4A-48FD-951E-2E8AC05C6ECA}" destId="{6A84A26E-460F-4807-9229-F22DF64A906C}" srcOrd="0" destOrd="0" presId="urn:microsoft.com/office/officeart/2005/8/layout/vList5"/>
    <dgm:cxn modelId="{75828215-B724-4236-813E-1B3BBA3F763C}" type="presOf" srcId="{8C5FC484-CFFC-43CB-9376-CC8404F2F617}" destId="{3B47E9C5-B80D-4405-8AC5-90C90A545C50}" srcOrd="0" destOrd="0" presId="urn:microsoft.com/office/officeart/2005/8/layout/vList5"/>
    <dgm:cxn modelId="{E2FEA92E-81B5-4AD4-9E7D-F0FCF5C4A9BA}" type="presOf" srcId="{5A5EF6C5-F15A-448A-BED8-A9E695603D72}" destId="{E67D8E33-C935-4D5E-8318-0F5B78737EAD}" srcOrd="0" destOrd="5" presId="urn:microsoft.com/office/officeart/2005/8/layout/vList5"/>
    <dgm:cxn modelId="{197F009D-A4BA-4571-A278-771D4ECA3072}" type="presOf" srcId="{B1779EF6-DD09-40CD-93C6-DD41B3530E8A}" destId="{E67D8E33-C935-4D5E-8318-0F5B78737EAD}" srcOrd="0" destOrd="1" presId="urn:microsoft.com/office/officeart/2005/8/layout/vList5"/>
    <dgm:cxn modelId="{CC9EE623-3564-444F-95ED-88714CDA9ED4}" srcId="{C8655351-1F73-4F52-913A-F4276FD456BD}" destId="{5A5EF6C5-F15A-448A-BED8-A9E695603D72}" srcOrd="5" destOrd="0" parTransId="{2A24D653-9253-4B55-B7DC-46AE082F28B1}" sibTransId="{366E2C24-A00D-4376-BF3D-2A9D387767CF}"/>
    <dgm:cxn modelId="{4AD40B95-5148-4444-BDA9-F5880CAFE190}" srcId="{CA3E276D-3B4A-48FD-951E-2E8AC05C6ECA}" destId="{C8655351-1F73-4F52-913A-F4276FD456BD}" srcOrd="0" destOrd="0" parTransId="{30219664-B80F-44F3-9F9D-F74BB69A237F}" sibTransId="{8C206BAF-F344-4EAA-B3D8-208B90EC7764}"/>
    <dgm:cxn modelId="{9F8CE634-460C-4563-A993-150E43EEA501}" type="presOf" srcId="{031F19A2-0039-4C98-8218-80B6AD99F5F4}" destId="{E67D8E33-C935-4D5E-8318-0F5B78737EAD}" srcOrd="0" destOrd="0" presId="urn:microsoft.com/office/officeart/2005/8/layout/vList5"/>
    <dgm:cxn modelId="{D1D21894-D2EE-422E-AE6C-5A2AC299148A}" type="presOf" srcId="{7BA26A88-316E-4447-B415-8E7445F21D69}" destId="{E67D8E33-C935-4D5E-8318-0F5B78737EAD}" srcOrd="0" destOrd="2" presId="urn:microsoft.com/office/officeart/2005/8/layout/vList5"/>
    <dgm:cxn modelId="{8B0C5D2D-2483-4134-96FD-4835C7D907F2}" srcId="{CA3E276D-3B4A-48FD-951E-2E8AC05C6ECA}" destId="{8C5FC484-CFFC-43CB-9376-CC8404F2F617}" srcOrd="1" destOrd="0" parTransId="{2ADE055D-5C3C-4A4A-9027-34EB691F50B3}" sibTransId="{20F04201-2B0A-4CC8-9715-EBA018B9A8B1}"/>
    <dgm:cxn modelId="{C067EAA5-A770-4A77-89B7-AFEA1A7ABBC0}" type="presParOf" srcId="{6A84A26E-460F-4807-9229-F22DF64A906C}" destId="{E7C78AE1-5B37-41FB-8621-612EA4B131A6}" srcOrd="0" destOrd="0" presId="urn:microsoft.com/office/officeart/2005/8/layout/vList5"/>
    <dgm:cxn modelId="{732781AF-8DFD-40B5-A970-BA501D52C7B3}" type="presParOf" srcId="{E7C78AE1-5B37-41FB-8621-612EA4B131A6}" destId="{F951F26B-46EA-4EDA-8F95-FD90C62A05C7}" srcOrd="0" destOrd="0" presId="urn:microsoft.com/office/officeart/2005/8/layout/vList5"/>
    <dgm:cxn modelId="{25653848-411E-4371-94EC-63BF4DE48F41}" type="presParOf" srcId="{E7C78AE1-5B37-41FB-8621-612EA4B131A6}" destId="{E67D8E33-C935-4D5E-8318-0F5B78737EAD}" srcOrd="1" destOrd="0" presId="urn:microsoft.com/office/officeart/2005/8/layout/vList5"/>
    <dgm:cxn modelId="{62ACE31E-751F-48FC-BAE4-36F832700540}" type="presParOf" srcId="{6A84A26E-460F-4807-9229-F22DF64A906C}" destId="{E9531F90-7DD8-433E-AA08-C9055C568C0B}" srcOrd="1" destOrd="0" presId="urn:microsoft.com/office/officeart/2005/8/layout/vList5"/>
    <dgm:cxn modelId="{319F7D7A-7700-4D79-8275-C20405B7AF9F}" type="presParOf" srcId="{6A84A26E-460F-4807-9229-F22DF64A906C}" destId="{5F6BEA49-7C37-4A60-82F0-4F1DA2D5D63D}" srcOrd="2" destOrd="0" presId="urn:microsoft.com/office/officeart/2005/8/layout/vList5"/>
    <dgm:cxn modelId="{734EF9FD-A42A-4F0D-BBDC-F8BB9EA71070}" type="presParOf" srcId="{5F6BEA49-7C37-4A60-82F0-4F1DA2D5D63D}" destId="{3B47E9C5-B80D-4405-8AC5-90C90A545C5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4E74DD-A14E-4F0C-9160-5C885E3BCC7E}" type="doc">
      <dgm:prSet loTypeId="urn:microsoft.com/office/officeart/2008/layout/VerticalCurvedList" loCatId="list" qsTypeId="urn:microsoft.com/office/officeart/2005/8/quickstyle/3d1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595578DA-3524-472A-88FB-1B4C10027174}">
      <dgm:prSet phldrT="[Текст]" custT="1"/>
      <dgm:spPr/>
      <dgm:t>
        <a:bodyPr/>
        <a:lstStyle/>
        <a:p>
          <a:r>
            <a:rPr lang="ru-RU" sz="1600" b="1" smtClean="0">
              <a:latin typeface="Arial" pitchFamily="34" charset="0"/>
              <a:cs typeface="Arial" pitchFamily="34" charset="0"/>
            </a:rPr>
            <a:t>Уменьшение времени обслуживания одного пациента 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9808176C-B8EB-4951-9A4C-8BA651BC263B}" type="parTrans" cxnId="{4AADF63C-BE32-4850-8E68-43F0E80280E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65C465BF-D045-40BD-BB33-BC255E647710}" type="sibTrans" cxnId="{4AADF63C-BE32-4850-8E68-43F0E80280EF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606B9C0C-78FB-4DAC-86AB-59440763C26F}">
      <dgm:prSet phldrT="[Текст]" custT="1"/>
      <dgm:spPr/>
      <dgm:t>
        <a:bodyPr/>
        <a:lstStyle/>
        <a:p>
          <a:r>
            <a:rPr lang="ru-RU" sz="1600" b="1" smtClean="0">
              <a:latin typeface="Arial" pitchFamily="34" charset="0"/>
              <a:cs typeface="Arial" pitchFamily="34" charset="0"/>
            </a:rPr>
            <a:t>Уменьшение времени ожидания ответа по телефону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0D6F9859-65B1-4666-9D7A-93D42CD834A5}" type="parTrans" cxnId="{3172DC9B-4FF0-4A9C-8287-4C67B559DF1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A10B5156-CBC3-4B47-9889-661BE42ED592}" type="sibTrans" cxnId="{3172DC9B-4FF0-4A9C-8287-4C67B559DF1E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6B11AE41-D1BF-4129-BB8C-ABAAC4213612}">
      <dgm:prSet phldrT="[Текст]" custT="1"/>
      <dgm:spPr/>
      <dgm:t>
        <a:bodyPr/>
        <a:lstStyle/>
        <a:p>
          <a:r>
            <a:rPr lang="ru-RU" sz="1600" b="1" smtClean="0">
              <a:latin typeface="Arial" pitchFamily="34" charset="0"/>
              <a:cs typeface="Arial" pitchFamily="34" charset="0"/>
            </a:rPr>
            <a:t>Сокращение времени ожидания на ЭКГ исследование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50A16F68-151C-4122-A201-04CA1BE6BEDB}" type="parTrans" cxnId="{44123CEA-3539-4A69-ADE1-7B87B5D37A5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0FDAA72F-44E4-465D-8AC9-1E1DC88DEAE8}" type="sibTrans" cxnId="{44123CEA-3539-4A69-ADE1-7B87B5D37A56}">
      <dgm:prSet/>
      <dgm:spPr/>
      <dgm:t>
        <a:bodyPr/>
        <a:lstStyle/>
        <a:p>
          <a:endParaRPr lang="ru-RU" sz="160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gm:t>
    </dgm:pt>
    <dgm:pt modelId="{BBC503AE-915B-4D22-894C-A2B68EAED48A}">
      <dgm:prSet phldrT="[Текст]" custT="1"/>
      <dgm:spPr/>
      <dgm:t>
        <a:bodyPr/>
        <a:lstStyle/>
        <a:p>
          <a:r>
            <a:rPr lang="ru-RU" sz="1600" b="1" smtClean="0">
              <a:latin typeface="Arial" pitchFamily="34" charset="0"/>
              <a:cs typeface="Arial" pitchFamily="34" charset="0"/>
            </a:rPr>
            <a:t>Сокращение времени ожидания на ФД исследование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8AC3F4D0-2CF8-4849-AD74-3CE051922C79}" type="parTrans" cxnId="{12371AA0-5B9C-4B98-A036-225576E74E3F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CF74CE5C-870C-47BF-8304-F2E0A0327EB0}" type="sibTrans" cxnId="{12371AA0-5B9C-4B98-A036-225576E74E3F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1F5E92E7-4DE4-42A9-BBEE-4A0D5E04106B}">
      <dgm:prSet phldrT="[Текст]" custT="1"/>
      <dgm:spPr/>
      <dgm:t>
        <a:bodyPr/>
        <a:lstStyle/>
        <a:p>
          <a:r>
            <a:rPr lang="ru-RU" sz="1600" b="1" smtClean="0">
              <a:latin typeface="Arial" pitchFamily="34" charset="0"/>
              <a:cs typeface="Arial" pitchFamily="34" charset="0"/>
            </a:rPr>
            <a:t>Уменьшение времени ожидания в очереди в регистратуру</a:t>
          </a:r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849C7FF9-01B0-4505-B603-60E8D1B2114A}" type="parTrans" cxnId="{EDCEDD19-368E-4221-9B60-790CA7062206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CF95A685-1698-4A3E-8150-B6BAEB0D23CB}" type="sibTrans" cxnId="{EDCEDD19-368E-4221-9B60-790CA7062206}">
      <dgm:prSet/>
      <dgm:spPr/>
      <dgm:t>
        <a:bodyPr/>
        <a:lstStyle/>
        <a:p>
          <a:endParaRPr lang="ru-RU" sz="1600">
            <a:solidFill>
              <a:srgbClr val="002060"/>
            </a:solidFill>
          </a:endParaRPr>
        </a:p>
      </dgm:t>
    </dgm:pt>
    <dgm:pt modelId="{14C0409A-5AB4-4BF5-A26F-E4E70A586BA3}" type="pres">
      <dgm:prSet presAssocID="{084E74DD-A14E-4F0C-9160-5C885E3BCC7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42B277C-F29D-4CB5-9B6D-9C55CF626C8E}" type="pres">
      <dgm:prSet presAssocID="{084E74DD-A14E-4F0C-9160-5C885E3BCC7E}" presName="Name1" presStyleCnt="0"/>
      <dgm:spPr/>
      <dgm:t>
        <a:bodyPr/>
        <a:lstStyle/>
        <a:p>
          <a:endParaRPr lang="ru-RU"/>
        </a:p>
      </dgm:t>
    </dgm:pt>
    <dgm:pt modelId="{A566C81D-5D0C-415A-B8E5-14AA7C5E96AF}" type="pres">
      <dgm:prSet presAssocID="{084E74DD-A14E-4F0C-9160-5C885E3BCC7E}" presName="cycle" presStyleCnt="0"/>
      <dgm:spPr/>
      <dgm:t>
        <a:bodyPr/>
        <a:lstStyle/>
        <a:p>
          <a:endParaRPr lang="ru-RU"/>
        </a:p>
      </dgm:t>
    </dgm:pt>
    <dgm:pt modelId="{81CC1E10-06F5-4A73-828E-6AB1E59CFADA}" type="pres">
      <dgm:prSet presAssocID="{084E74DD-A14E-4F0C-9160-5C885E3BCC7E}" presName="srcNode" presStyleLbl="node1" presStyleIdx="0" presStyleCnt="5"/>
      <dgm:spPr/>
      <dgm:t>
        <a:bodyPr/>
        <a:lstStyle/>
        <a:p>
          <a:endParaRPr lang="ru-RU"/>
        </a:p>
      </dgm:t>
    </dgm:pt>
    <dgm:pt modelId="{F06BF716-BD5E-4333-B5B5-ADF26563BB64}" type="pres">
      <dgm:prSet presAssocID="{084E74DD-A14E-4F0C-9160-5C885E3BCC7E}" presName="conn" presStyleLbl="parChTrans1D2" presStyleIdx="0" presStyleCnt="1"/>
      <dgm:spPr/>
      <dgm:t>
        <a:bodyPr/>
        <a:lstStyle/>
        <a:p>
          <a:endParaRPr lang="ru-RU"/>
        </a:p>
      </dgm:t>
    </dgm:pt>
    <dgm:pt modelId="{46E59A18-75AC-4F2F-A958-A421087067A3}" type="pres">
      <dgm:prSet presAssocID="{084E74DD-A14E-4F0C-9160-5C885E3BCC7E}" presName="extraNode" presStyleLbl="node1" presStyleIdx="0" presStyleCnt="5"/>
      <dgm:spPr/>
      <dgm:t>
        <a:bodyPr/>
        <a:lstStyle/>
        <a:p>
          <a:endParaRPr lang="ru-RU"/>
        </a:p>
      </dgm:t>
    </dgm:pt>
    <dgm:pt modelId="{6C17FBEE-0C43-4FA6-9F67-BED95830D97B}" type="pres">
      <dgm:prSet presAssocID="{084E74DD-A14E-4F0C-9160-5C885E3BCC7E}" presName="dstNode" presStyleLbl="node1" presStyleIdx="0" presStyleCnt="5"/>
      <dgm:spPr/>
      <dgm:t>
        <a:bodyPr/>
        <a:lstStyle/>
        <a:p>
          <a:endParaRPr lang="ru-RU"/>
        </a:p>
      </dgm:t>
    </dgm:pt>
    <dgm:pt modelId="{9087AB48-8359-4D4C-A8A6-649CF0D94A82}" type="pres">
      <dgm:prSet presAssocID="{1F5E92E7-4DE4-42A9-BBEE-4A0D5E04106B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013C07-AD2F-4485-A84A-4621A0B4B3D9}" type="pres">
      <dgm:prSet presAssocID="{1F5E92E7-4DE4-42A9-BBEE-4A0D5E04106B}" presName="accent_1" presStyleCnt="0"/>
      <dgm:spPr/>
      <dgm:t>
        <a:bodyPr/>
        <a:lstStyle/>
        <a:p>
          <a:endParaRPr lang="ru-RU"/>
        </a:p>
      </dgm:t>
    </dgm:pt>
    <dgm:pt modelId="{140720C7-007C-4070-9440-2604454699DF}" type="pres">
      <dgm:prSet presAssocID="{1F5E92E7-4DE4-42A9-BBEE-4A0D5E04106B}" presName="accentRepeatNode" presStyleLbl="solidFgAcc1" presStyleIdx="0" presStyleCnt="5" custLinFactNeighborX="-3261" custLinFactNeighborY="6268"/>
      <dgm:spPr/>
      <dgm:t>
        <a:bodyPr/>
        <a:lstStyle/>
        <a:p>
          <a:endParaRPr lang="ru-RU"/>
        </a:p>
      </dgm:t>
    </dgm:pt>
    <dgm:pt modelId="{D919BB31-FB75-47B4-83F6-F459A717BB75}" type="pres">
      <dgm:prSet presAssocID="{595578DA-3524-472A-88FB-1B4C10027174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320DF8-F7FC-4B33-BE51-77E4F4E90179}" type="pres">
      <dgm:prSet presAssocID="{595578DA-3524-472A-88FB-1B4C10027174}" presName="accent_2" presStyleCnt="0"/>
      <dgm:spPr/>
      <dgm:t>
        <a:bodyPr/>
        <a:lstStyle/>
        <a:p>
          <a:endParaRPr lang="ru-RU"/>
        </a:p>
      </dgm:t>
    </dgm:pt>
    <dgm:pt modelId="{3C04AA14-2F75-45D6-AC21-EFCE66F9E706}" type="pres">
      <dgm:prSet presAssocID="{595578DA-3524-472A-88FB-1B4C10027174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7FB0B863-4B18-4597-9160-58A8B9CAB7E1}" type="pres">
      <dgm:prSet presAssocID="{606B9C0C-78FB-4DAC-86AB-59440763C26F}" presName="text_3" presStyleLbl="node1" presStyleIdx="2" presStyleCnt="5" custScaleY="1487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88259C-0A4B-490D-94F8-553D3CB11677}" type="pres">
      <dgm:prSet presAssocID="{606B9C0C-78FB-4DAC-86AB-59440763C26F}" presName="accent_3" presStyleCnt="0"/>
      <dgm:spPr/>
      <dgm:t>
        <a:bodyPr/>
        <a:lstStyle/>
        <a:p>
          <a:endParaRPr lang="ru-RU"/>
        </a:p>
      </dgm:t>
    </dgm:pt>
    <dgm:pt modelId="{B58BF35D-B5C0-4129-8484-65763767AD28}" type="pres">
      <dgm:prSet presAssocID="{606B9C0C-78FB-4DAC-86AB-59440763C26F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FA3A8FB6-ACC2-4DAE-965E-DC66F674B058}" type="pres">
      <dgm:prSet presAssocID="{6B11AE41-D1BF-4129-BB8C-ABAAC4213612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5459A-88E1-4357-8BFA-B7ED642AFE33}" type="pres">
      <dgm:prSet presAssocID="{6B11AE41-D1BF-4129-BB8C-ABAAC4213612}" presName="accent_4" presStyleCnt="0"/>
      <dgm:spPr/>
      <dgm:t>
        <a:bodyPr/>
        <a:lstStyle/>
        <a:p>
          <a:endParaRPr lang="ru-RU"/>
        </a:p>
      </dgm:t>
    </dgm:pt>
    <dgm:pt modelId="{971C4211-BC66-4341-852A-4E223C191D3F}" type="pres">
      <dgm:prSet presAssocID="{6B11AE41-D1BF-4129-BB8C-ABAAC4213612}" presName="accentRepeatNode" presStyleLbl="solidFgAcc1" presStyleIdx="3" presStyleCnt="5"/>
      <dgm:spPr/>
      <dgm:t>
        <a:bodyPr/>
        <a:lstStyle/>
        <a:p>
          <a:endParaRPr lang="ru-RU"/>
        </a:p>
      </dgm:t>
    </dgm:pt>
    <dgm:pt modelId="{985AB78C-B253-4860-A26C-50BE4BFD3232}" type="pres">
      <dgm:prSet presAssocID="{BBC503AE-915B-4D22-894C-A2B68EAED48A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7FE2F3-CFB9-40DD-AF36-1652E1B597CB}" type="pres">
      <dgm:prSet presAssocID="{BBC503AE-915B-4D22-894C-A2B68EAED48A}" presName="accent_5" presStyleCnt="0"/>
      <dgm:spPr/>
      <dgm:t>
        <a:bodyPr/>
        <a:lstStyle/>
        <a:p>
          <a:endParaRPr lang="ru-RU"/>
        </a:p>
      </dgm:t>
    </dgm:pt>
    <dgm:pt modelId="{0B06BBAD-A736-4BB0-921C-849DE8C0422B}" type="pres">
      <dgm:prSet presAssocID="{BBC503AE-915B-4D22-894C-A2B68EAED48A}" presName="accentRepeatNode" presStyleLbl="solidFgAcc1" presStyleIdx="4" presStyleCnt="5"/>
      <dgm:spPr/>
      <dgm:t>
        <a:bodyPr/>
        <a:lstStyle/>
        <a:p>
          <a:endParaRPr lang="ru-RU"/>
        </a:p>
      </dgm:t>
    </dgm:pt>
  </dgm:ptLst>
  <dgm:cxnLst>
    <dgm:cxn modelId="{BDF53FB9-B184-46EC-89A1-9D3076301701}" type="presOf" srcId="{BBC503AE-915B-4D22-894C-A2B68EAED48A}" destId="{985AB78C-B253-4860-A26C-50BE4BFD3232}" srcOrd="0" destOrd="0" presId="urn:microsoft.com/office/officeart/2008/layout/VerticalCurvedList"/>
    <dgm:cxn modelId="{D59311A4-9EB1-4BCF-8B0D-9048346D233C}" type="presOf" srcId="{1F5E92E7-4DE4-42A9-BBEE-4A0D5E04106B}" destId="{9087AB48-8359-4D4C-A8A6-649CF0D94A82}" srcOrd="0" destOrd="0" presId="urn:microsoft.com/office/officeart/2008/layout/VerticalCurvedList"/>
    <dgm:cxn modelId="{FE6F3344-2230-46B3-8134-98A328195C2A}" type="presOf" srcId="{606B9C0C-78FB-4DAC-86AB-59440763C26F}" destId="{7FB0B863-4B18-4597-9160-58A8B9CAB7E1}" srcOrd="0" destOrd="0" presId="urn:microsoft.com/office/officeart/2008/layout/VerticalCurvedList"/>
    <dgm:cxn modelId="{12371AA0-5B9C-4B98-A036-225576E74E3F}" srcId="{084E74DD-A14E-4F0C-9160-5C885E3BCC7E}" destId="{BBC503AE-915B-4D22-894C-A2B68EAED48A}" srcOrd="4" destOrd="0" parTransId="{8AC3F4D0-2CF8-4849-AD74-3CE051922C79}" sibTransId="{CF74CE5C-870C-47BF-8304-F2E0A0327EB0}"/>
    <dgm:cxn modelId="{4AADF63C-BE32-4850-8E68-43F0E80280EF}" srcId="{084E74DD-A14E-4F0C-9160-5C885E3BCC7E}" destId="{595578DA-3524-472A-88FB-1B4C10027174}" srcOrd="1" destOrd="0" parTransId="{9808176C-B8EB-4951-9A4C-8BA651BC263B}" sibTransId="{65C465BF-D045-40BD-BB33-BC255E647710}"/>
    <dgm:cxn modelId="{EDCEDD19-368E-4221-9B60-790CA7062206}" srcId="{084E74DD-A14E-4F0C-9160-5C885E3BCC7E}" destId="{1F5E92E7-4DE4-42A9-BBEE-4A0D5E04106B}" srcOrd="0" destOrd="0" parTransId="{849C7FF9-01B0-4505-B603-60E8D1B2114A}" sibTransId="{CF95A685-1698-4A3E-8150-B6BAEB0D23CB}"/>
    <dgm:cxn modelId="{70C7B3DD-C825-4415-9CC6-9FC2FEE91B0D}" type="presOf" srcId="{6B11AE41-D1BF-4129-BB8C-ABAAC4213612}" destId="{FA3A8FB6-ACC2-4DAE-965E-DC66F674B058}" srcOrd="0" destOrd="0" presId="urn:microsoft.com/office/officeart/2008/layout/VerticalCurvedList"/>
    <dgm:cxn modelId="{44123CEA-3539-4A69-ADE1-7B87B5D37A56}" srcId="{084E74DD-A14E-4F0C-9160-5C885E3BCC7E}" destId="{6B11AE41-D1BF-4129-BB8C-ABAAC4213612}" srcOrd="3" destOrd="0" parTransId="{50A16F68-151C-4122-A201-04CA1BE6BEDB}" sibTransId="{0FDAA72F-44E4-465D-8AC9-1E1DC88DEAE8}"/>
    <dgm:cxn modelId="{19807046-752F-4B18-93FE-79447D1EBA03}" type="presOf" srcId="{595578DA-3524-472A-88FB-1B4C10027174}" destId="{D919BB31-FB75-47B4-83F6-F459A717BB75}" srcOrd="0" destOrd="0" presId="urn:microsoft.com/office/officeart/2008/layout/VerticalCurvedList"/>
    <dgm:cxn modelId="{B5164BCF-33A2-47B2-B62A-A61BFCCAFAB9}" type="presOf" srcId="{084E74DD-A14E-4F0C-9160-5C885E3BCC7E}" destId="{14C0409A-5AB4-4BF5-A26F-E4E70A586BA3}" srcOrd="0" destOrd="0" presId="urn:microsoft.com/office/officeart/2008/layout/VerticalCurvedList"/>
    <dgm:cxn modelId="{91588EDC-4E62-4F15-8F94-4379AF735175}" type="presOf" srcId="{CF95A685-1698-4A3E-8150-B6BAEB0D23CB}" destId="{F06BF716-BD5E-4333-B5B5-ADF26563BB64}" srcOrd="0" destOrd="0" presId="urn:microsoft.com/office/officeart/2008/layout/VerticalCurvedList"/>
    <dgm:cxn modelId="{3172DC9B-4FF0-4A9C-8287-4C67B559DF1E}" srcId="{084E74DD-A14E-4F0C-9160-5C885E3BCC7E}" destId="{606B9C0C-78FB-4DAC-86AB-59440763C26F}" srcOrd="2" destOrd="0" parTransId="{0D6F9859-65B1-4666-9D7A-93D42CD834A5}" sibTransId="{A10B5156-CBC3-4B47-9889-661BE42ED592}"/>
    <dgm:cxn modelId="{1880280F-25A7-48B1-BE75-E78F807E1965}" type="presParOf" srcId="{14C0409A-5AB4-4BF5-A26F-E4E70A586BA3}" destId="{C42B277C-F29D-4CB5-9B6D-9C55CF626C8E}" srcOrd="0" destOrd="0" presId="urn:microsoft.com/office/officeart/2008/layout/VerticalCurvedList"/>
    <dgm:cxn modelId="{2A2B1A88-53F1-4744-8A9B-AB44C4C54EA3}" type="presParOf" srcId="{C42B277C-F29D-4CB5-9B6D-9C55CF626C8E}" destId="{A566C81D-5D0C-415A-B8E5-14AA7C5E96AF}" srcOrd="0" destOrd="0" presId="urn:microsoft.com/office/officeart/2008/layout/VerticalCurvedList"/>
    <dgm:cxn modelId="{A72643E2-5BE1-4C80-93AA-4860C0D45FF3}" type="presParOf" srcId="{A566C81D-5D0C-415A-B8E5-14AA7C5E96AF}" destId="{81CC1E10-06F5-4A73-828E-6AB1E59CFADA}" srcOrd="0" destOrd="0" presId="urn:microsoft.com/office/officeart/2008/layout/VerticalCurvedList"/>
    <dgm:cxn modelId="{96FCDC99-DFE5-436F-BC4F-61B6FDB80C19}" type="presParOf" srcId="{A566C81D-5D0C-415A-B8E5-14AA7C5E96AF}" destId="{F06BF716-BD5E-4333-B5B5-ADF26563BB64}" srcOrd="1" destOrd="0" presId="urn:microsoft.com/office/officeart/2008/layout/VerticalCurvedList"/>
    <dgm:cxn modelId="{AC592E5B-AC29-46E7-9AC3-4546E55AE5EB}" type="presParOf" srcId="{A566C81D-5D0C-415A-B8E5-14AA7C5E96AF}" destId="{46E59A18-75AC-4F2F-A958-A421087067A3}" srcOrd="2" destOrd="0" presId="urn:microsoft.com/office/officeart/2008/layout/VerticalCurvedList"/>
    <dgm:cxn modelId="{2DAB69A0-7F20-408B-B9AA-FB2EA352D666}" type="presParOf" srcId="{A566C81D-5D0C-415A-B8E5-14AA7C5E96AF}" destId="{6C17FBEE-0C43-4FA6-9F67-BED95830D97B}" srcOrd="3" destOrd="0" presId="urn:microsoft.com/office/officeart/2008/layout/VerticalCurvedList"/>
    <dgm:cxn modelId="{BA175AD8-862B-49F6-92EC-D31620ABD045}" type="presParOf" srcId="{C42B277C-F29D-4CB5-9B6D-9C55CF626C8E}" destId="{9087AB48-8359-4D4C-A8A6-649CF0D94A82}" srcOrd="1" destOrd="0" presId="urn:microsoft.com/office/officeart/2008/layout/VerticalCurvedList"/>
    <dgm:cxn modelId="{455CEF49-9A78-4160-804F-82180E526B06}" type="presParOf" srcId="{C42B277C-F29D-4CB5-9B6D-9C55CF626C8E}" destId="{76013C07-AD2F-4485-A84A-4621A0B4B3D9}" srcOrd="2" destOrd="0" presId="urn:microsoft.com/office/officeart/2008/layout/VerticalCurvedList"/>
    <dgm:cxn modelId="{9392D23B-ABEC-4FEC-842F-1B5F66F66C7A}" type="presParOf" srcId="{76013C07-AD2F-4485-A84A-4621A0B4B3D9}" destId="{140720C7-007C-4070-9440-2604454699DF}" srcOrd="0" destOrd="0" presId="urn:microsoft.com/office/officeart/2008/layout/VerticalCurvedList"/>
    <dgm:cxn modelId="{6ED03137-3E78-445E-8FCD-155A61D20B34}" type="presParOf" srcId="{C42B277C-F29D-4CB5-9B6D-9C55CF626C8E}" destId="{D919BB31-FB75-47B4-83F6-F459A717BB75}" srcOrd="3" destOrd="0" presId="urn:microsoft.com/office/officeart/2008/layout/VerticalCurvedList"/>
    <dgm:cxn modelId="{5F6BFC6A-DF02-495D-9A6B-AF2A09631710}" type="presParOf" srcId="{C42B277C-F29D-4CB5-9B6D-9C55CF626C8E}" destId="{D5320DF8-F7FC-4B33-BE51-77E4F4E90179}" srcOrd="4" destOrd="0" presId="urn:microsoft.com/office/officeart/2008/layout/VerticalCurvedList"/>
    <dgm:cxn modelId="{CCBB283A-76BE-49CE-AFB0-68BA695E8DD6}" type="presParOf" srcId="{D5320DF8-F7FC-4B33-BE51-77E4F4E90179}" destId="{3C04AA14-2F75-45D6-AC21-EFCE66F9E706}" srcOrd="0" destOrd="0" presId="urn:microsoft.com/office/officeart/2008/layout/VerticalCurvedList"/>
    <dgm:cxn modelId="{97437268-F610-4A16-A202-23018B5844D7}" type="presParOf" srcId="{C42B277C-F29D-4CB5-9B6D-9C55CF626C8E}" destId="{7FB0B863-4B18-4597-9160-58A8B9CAB7E1}" srcOrd="5" destOrd="0" presId="urn:microsoft.com/office/officeart/2008/layout/VerticalCurvedList"/>
    <dgm:cxn modelId="{64289B35-9737-4EB4-966C-CF4737B4F108}" type="presParOf" srcId="{C42B277C-F29D-4CB5-9B6D-9C55CF626C8E}" destId="{8B88259C-0A4B-490D-94F8-553D3CB11677}" srcOrd="6" destOrd="0" presId="urn:microsoft.com/office/officeart/2008/layout/VerticalCurvedList"/>
    <dgm:cxn modelId="{48167876-A11C-4FD1-BD74-AAA67A611567}" type="presParOf" srcId="{8B88259C-0A4B-490D-94F8-553D3CB11677}" destId="{B58BF35D-B5C0-4129-8484-65763767AD28}" srcOrd="0" destOrd="0" presId="urn:microsoft.com/office/officeart/2008/layout/VerticalCurvedList"/>
    <dgm:cxn modelId="{4FF2D1AF-558B-4C5D-B58C-32D217D88FBA}" type="presParOf" srcId="{C42B277C-F29D-4CB5-9B6D-9C55CF626C8E}" destId="{FA3A8FB6-ACC2-4DAE-965E-DC66F674B058}" srcOrd="7" destOrd="0" presId="urn:microsoft.com/office/officeart/2008/layout/VerticalCurvedList"/>
    <dgm:cxn modelId="{1AAC28A1-ED71-4EA6-B24F-2E0D7C101932}" type="presParOf" srcId="{C42B277C-F29D-4CB5-9B6D-9C55CF626C8E}" destId="{00C5459A-88E1-4357-8BFA-B7ED642AFE33}" srcOrd="8" destOrd="0" presId="urn:microsoft.com/office/officeart/2008/layout/VerticalCurvedList"/>
    <dgm:cxn modelId="{EC432C85-20E1-4C11-AD4E-913A1AC14275}" type="presParOf" srcId="{00C5459A-88E1-4357-8BFA-B7ED642AFE33}" destId="{971C4211-BC66-4341-852A-4E223C191D3F}" srcOrd="0" destOrd="0" presId="urn:microsoft.com/office/officeart/2008/layout/VerticalCurvedList"/>
    <dgm:cxn modelId="{AF703412-9DA0-4C08-9183-09580A35D225}" type="presParOf" srcId="{C42B277C-F29D-4CB5-9B6D-9C55CF626C8E}" destId="{985AB78C-B253-4860-A26C-50BE4BFD3232}" srcOrd="9" destOrd="0" presId="urn:microsoft.com/office/officeart/2008/layout/VerticalCurvedList"/>
    <dgm:cxn modelId="{75733CEB-5D4F-40F7-949E-A69DA25C365A}" type="presParOf" srcId="{C42B277C-F29D-4CB5-9B6D-9C55CF626C8E}" destId="{A77FE2F3-CFB9-40DD-AF36-1652E1B597CB}" srcOrd="10" destOrd="0" presId="urn:microsoft.com/office/officeart/2008/layout/VerticalCurvedList"/>
    <dgm:cxn modelId="{A4881CC3-33CC-4E06-9D93-719DFA1BD8DE}" type="presParOf" srcId="{A77FE2F3-CFB9-40DD-AF36-1652E1B597CB}" destId="{0B06BBAD-A736-4BB0-921C-849DE8C0422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C61B01-24C8-4D8B-A4DB-AAC5AE3A4CBB}" type="doc">
      <dgm:prSet loTypeId="urn:microsoft.com/office/officeart/2005/8/layout/vList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F726B834-BE4F-4980-94AA-CC6EBFB833BC}">
      <dgm:prSet/>
      <dgm:spPr/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</a:rPr>
            <a:t>Продолжение стандартизации основных процессов в  поликлинике, реализованных в 2018 году.</a:t>
          </a:r>
          <a:endParaRPr lang="ru-RU" dirty="0">
            <a:solidFill>
              <a:schemeClr val="bg1"/>
            </a:solidFill>
          </a:endParaRPr>
        </a:p>
      </dgm:t>
    </dgm:pt>
    <dgm:pt modelId="{F5E6A067-1BC8-48B0-BB6E-AA20AFA4288A}" type="parTrans" cxnId="{A9C537EF-3762-4B6C-ACD5-827F6A6A7EAA}">
      <dgm:prSet/>
      <dgm:spPr/>
      <dgm:t>
        <a:bodyPr/>
        <a:lstStyle/>
        <a:p>
          <a:endParaRPr lang="ru-RU"/>
        </a:p>
      </dgm:t>
    </dgm:pt>
    <dgm:pt modelId="{3768B9E9-E394-4325-99D6-A13A5B0E860B}" type="sibTrans" cxnId="{A9C537EF-3762-4B6C-ACD5-827F6A6A7EAA}">
      <dgm:prSet/>
      <dgm:spPr/>
      <dgm:t>
        <a:bodyPr/>
        <a:lstStyle/>
        <a:p>
          <a:endParaRPr lang="ru-RU"/>
        </a:p>
      </dgm:t>
    </dgm:pt>
    <dgm:pt modelId="{F1015615-25D1-4CB4-BA34-ECA140268193}">
      <dgm:prSet/>
      <dgm:spPr/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</a:rPr>
            <a:t>Увеличение времени создания ценности на приеме пациентов врачами- терапевтами и врачами общей практики.</a:t>
          </a:r>
          <a:endParaRPr lang="ru-RU" dirty="0">
            <a:solidFill>
              <a:schemeClr val="bg1"/>
            </a:solidFill>
          </a:endParaRPr>
        </a:p>
      </dgm:t>
    </dgm:pt>
    <dgm:pt modelId="{ABB1466E-3AD3-4AC1-B0D1-8653C1BDA432}" type="parTrans" cxnId="{44A409F0-001E-4417-9253-AC2CBBE80A2D}">
      <dgm:prSet/>
      <dgm:spPr/>
      <dgm:t>
        <a:bodyPr/>
        <a:lstStyle/>
        <a:p>
          <a:endParaRPr lang="ru-RU"/>
        </a:p>
      </dgm:t>
    </dgm:pt>
    <dgm:pt modelId="{FB69A945-D51B-4E05-A8C5-289B49C9A9E8}" type="sibTrans" cxnId="{44A409F0-001E-4417-9253-AC2CBBE80A2D}">
      <dgm:prSet/>
      <dgm:spPr/>
      <dgm:t>
        <a:bodyPr/>
        <a:lstStyle/>
        <a:p>
          <a:endParaRPr lang="ru-RU"/>
        </a:p>
      </dgm:t>
    </dgm:pt>
    <dgm:pt modelId="{62DED514-B8D8-49B6-9D2A-D38C92BD81E0}">
      <dgm:prSet/>
      <dgm:spPr/>
      <dgm:t>
        <a:bodyPr/>
        <a:lstStyle/>
        <a:p>
          <a:pPr rtl="0"/>
          <a:r>
            <a:rPr lang="ru-RU" dirty="0" smtClean="0">
              <a:solidFill>
                <a:schemeClr val="bg1"/>
              </a:solidFill>
            </a:rPr>
            <a:t>Выравнивание нагрузки между врачом и медицинской сестрой в процессе приема в кабинете неотложной помощи.</a:t>
          </a:r>
          <a:endParaRPr lang="ru-RU" dirty="0">
            <a:solidFill>
              <a:schemeClr val="bg1"/>
            </a:solidFill>
          </a:endParaRPr>
        </a:p>
      </dgm:t>
    </dgm:pt>
    <dgm:pt modelId="{375FD626-85FD-4315-A77F-1982A59195B8}" type="parTrans" cxnId="{9968ECFB-00E8-4306-9ADE-CAE012B7939A}">
      <dgm:prSet/>
      <dgm:spPr/>
      <dgm:t>
        <a:bodyPr/>
        <a:lstStyle/>
        <a:p>
          <a:endParaRPr lang="ru-RU"/>
        </a:p>
      </dgm:t>
    </dgm:pt>
    <dgm:pt modelId="{FD570DD0-A93D-43FF-8BB4-83E03994B154}" type="sibTrans" cxnId="{9968ECFB-00E8-4306-9ADE-CAE012B7939A}">
      <dgm:prSet/>
      <dgm:spPr/>
      <dgm:t>
        <a:bodyPr/>
        <a:lstStyle/>
        <a:p>
          <a:endParaRPr lang="ru-RU"/>
        </a:p>
      </dgm:t>
    </dgm:pt>
    <dgm:pt modelId="{B2B119B1-AD3E-461A-B16C-7AC2D8B11423}" type="pres">
      <dgm:prSet presAssocID="{ADC61B01-24C8-4D8B-A4DB-AAC5AE3A4CB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069223-2E03-4806-BDE3-BC78E7E3CA60}" type="pres">
      <dgm:prSet presAssocID="{F726B834-BE4F-4980-94AA-CC6EBFB833B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A4B75-72F0-40E3-A1C1-A90C20637AF2}" type="pres">
      <dgm:prSet presAssocID="{3768B9E9-E394-4325-99D6-A13A5B0E860B}" presName="spacer" presStyleCnt="0"/>
      <dgm:spPr/>
      <dgm:t>
        <a:bodyPr/>
        <a:lstStyle/>
        <a:p>
          <a:endParaRPr lang="ru-RU"/>
        </a:p>
      </dgm:t>
    </dgm:pt>
    <dgm:pt modelId="{02B244E2-FA13-4F74-85BA-6DBEDF00249A}" type="pres">
      <dgm:prSet presAssocID="{F1015615-25D1-4CB4-BA34-ECA14026819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9BC08D-3490-43E6-BCE4-5163427A06ED}" type="pres">
      <dgm:prSet presAssocID="{FB69A945-D51B-4E05-A8C5-289B49C9A9E8}" presName="spacer" presStyleCnt="0"/>
      <dgm:spPr/>
      <dgm:t>
        <a:bodyPr/>
        <a:lstStyle/>
        <a:p>
          <a:endParaRPr lang="ru-RU"/>
        </a:p>
      </dgm:t>
    </dgm:pt>
    <dgm:pt modelId="{FE1EF99F-2F58-4B6C-A3F4-69EC368D65D1}" type="pres">
      <dgm:prSet presAssocID="{62DED514-B8D8-49B6-9D2A-D38C92BD81E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9C537EF-3762-4B6C-ACD5-827F6A6A7EAA}" srcId="{ADC61B01-24C8-4D8B-A4DB-AAC5AE3A4CBB}" destId="{F726B834-BE4F-4980-94AA-CC6EBFB833BC}" srcOrd="0" destOrd="0" parTransId="{F5E6A067-1BC8-48B0-BB6E-AA20AFA4288A}" sibTransId="{3768B9E9-E394-4325-99D6-A13A5B0E860B}"/>
    <dgm:cxn modelId="{44A409F0-001E-4417-9253-AC2CBBE80A2D}" srcId="{ADC61B01-24C8-4D8B-A4DB-AAC5AE3A4CBB}" destId="{F1015615-25D1-4CB4-BA34-ECA140268193}" srcOrd="1" destOrd="0" parTransId="{ABB1466E-3AD3-4AC1-B0D1-8653C1BDA432}" sibTransId="{FB69A945-D51B-4E05-A8C5-289B49C9A9E8}"/>
    <dgm:cxn modelId="{9968ECFB-00E8-4306-9ADE-CAE012B7939A}" srcId="{ADC61B01-24C8-4D8B-A4DB-AAC5AE3A4CBB}" destId="{62DED514-B8D8-49B6-9D2A-D38C92BD81E0}" srcOrd="2" destOrd="0" parTransId="{375FD626-85FD-4315-A77F-1982A59195B8}" sibTransId="{FD570DD0-A93D-43FF-8BB4-83E03994B154}"/>
    <dgm:cxn modelId="{AABB4D84-2218-4ED3-8C88-7215BE34CF5F}" type="presOf" srcId="{ADC61B01-24C8-4D8B-A4DB-AAC5AE3A4CBB}" destId="{B2B119B1-AD3E-461A-B16C-7AC2D8B11423}" srcOrd="0" destOrd="0" presId="urn:microsoft.com/office/officeart/2005/8/layout/vList2"/>
    <dgm:cxn modelId="{D9E713B5-F5C9-4456-8D32-8C2CC1D75E59}" type="presOf" srcId="{F726B834-BE4F-4980-94AA-CC6EBFB833BC}" destId="{0C069223-2E03-4806-BDE3-BC78E7E3CA60}" srcOrd="0" destOrd="0" presId="urn:microsoft.com/office/officeart/2005/8/layout/vList2"/>
    <dgm:cxn modelId="{9F86702F-1A8A-44F3-B66F-1FAF681247F6}" type="presOf" srcId="{F1015615-25D1-4CB4-BA34-ECA140268193}" destId="{02B244E2-FA13-4F74-85BA-6DBEDF00249A}" srcOrd="0" destOrd="0" presId="urn:microsoft.com/office/officeart/2005/8/layout/vList2"/>
    <dgm:cxn modelId="{755524AA-EE01-4BF9-92DB-A7F7D4C1269C}" type="presOf" srcId="{62DED514-B8D8-49B6-9D2A-D38C92BD81E0}" destId="{FE1EF99F-2F58-4B6C-A3F4-69EC368D65D1}" srcOrd="0" destOrd="0" presId="urn:microsoft.com/office/officeart/2005/8/layout/vList2"/>
    <dgm:cxn modelId="{CC093E79-3DAC-4A36-9332-155FF12AD1CD}" type="presParOf" srcId="{B2B119B1-AD3E-461A-B16C-7AC2D8B11423}" destId="{0C069223-2E03-4806-BDE3-BC78E7E3CA60}" srcOrd="0" destOrd="0" presId="urn:microsoft.com/office/officeart/2005/8/layout/vList2"/>
    <dgm:cxn modelId="{D9255D73-F070-413A-896D-F60A1610827E}" type="presParOf" srcId="{B2B119B1-AD3E-461A-B16C-7AC2D8B11423}" destId="{2A1A4B75-72F0-40E3-A1C1-A90C20637AF2}" srcOrd="1" destOrd="0" presId="urn:microsoft.com/office/officeart/2005/8/layout/vList2"/>
    <dgm:cxn modelId="{EC25D25E-79C9-4355-BD05-E188FFECD3B4}" type="presParOf" srcId="{B2B119B1-AD3E-461A-B16C-7AC2D8B11423}" destId="{02B244E2-FA13-4F74-85BA-6DBEDF00249A}" srcOrd="2" destOrd="0" presId="urn:microsoft.com/office/officeart/2005/8/layout/vList2"/>
    <dgm:cxn modelId="{F33A7730-2422-479B-A852-35DC838B73BE}" type="presParOf" srcId="{B2B119B1-AD3E-461A-B16C-7AC2D8B11423}" destId="{2D9BC08D-3490-43E6-BCE4-5163427A06ED}" srcOrd="3" destOrd="0" presId="urn:microsoft.com/office/officeart/2005/8/layout/vList2"/>
    <dgm:cxn modelId="{BF10305F-10D8-4519-BA93-F60FE079F2CA}" type="presParOf" srcId="{B2B119B1-AD3E-461A-B16C-7AC2D8B11423}" destId="{FE1EF99F-2F58-4B6C-A3F4-69EC368D65D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556C36-1447-4EC7-8B1D-1D9D61E71158}">
      <dsp:nvSpPr>
        <dsp:cNvPr id="0" name=""/>
        <dsp:cNvSpPr/>
      </dsp:nvSpPr>
      <dsp:spPr>
        <a:xfrm rot="10800000">
          <a:off x="501264" y="61273"/>
          <a:ext cx="7206383" cy="884410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271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МЗ ЧР от 21.08.2017 №1110  «О пилотном проекте «Бережливая поликлиника» в медицинских организациях ЧР» </a:t>
          </a:r>
          <a:endParaRPr lang="ru-RU" sz="14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722366" y="61273"/>
        <a:ext cx="6985281" cy="884410"/>
      </dsp:txXfrm>
    </dsp:sp>
    <dsp:sp modelId="{B856336C-C0C5-4AB7-9D71-DF0FE7EFC599}">
      <dsp:nvSpPr>
        <dsp:cNvPr id="0" name=""/>
        <dsp:cNvSpPr/>
      </dsp:nvSpPr>
      <dsp:spPr>
        <a:xfrm>
          <a:off x="0" y="1071"/>
          <a:ext cx="1029816" cy="1004815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D14888F-BBAD-4C68-B1E2-4742D44AEC20}">
      <dsp:nvSpPr>
        <dsp:cNvPr id="0" name=""/>
        <dsp:cNvSpPr/>
      </dsp:nvSpPr>
      <dsp:spPr>
        <a:xfrm rot="10800000">
          <a:off x="534181" y="1050823"/>
          <a:ext cx="7168389" cy="903375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271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Приказ МЗ ЧР от 15.01.2018 №21 «О реализации приоритетного проекта «Создание новой модели медицинской организации, оказывающей первичную медико-санитарную помощь» на территории Чувашской Республики»</a:t>
          </a:r>
          <a:endParaRPr lang="ru-RU" sz="14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760025" y="1050823"/>
        <a:ext cx="6942545" cy="903375"/>
      </dsp:txXfrm>
    </dsp:sp>
    <dsp:sp modelId="{4B546501-9061-4068-982E-42E3F7820CB8}">
      <dsp:nvSpPr>
        <dsp:cNvPr id="0" name=""/>
        <dsp:cNvSpPr/>
      </dsp:nvSpPr>
      <dsp:spPr>
        <a:xfrm>
          <a:off x="2" y="1036071"/>
          <a:ext cx="1036160" cy="985998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471463E-D411-45C7-893C-099957105AD5}">
      <dsp:nvSpPr>
        <dsp:cNvPr id="0" name=""/>
        <dsp:cNvSpPr/>
      </dsp:nvSpPr>
      <dsp:spPr>
        <a:xfrm rot="10800000">
          <a:off x="542915" y="2059258"/>
          <a:ext cx="7168389" cy="929451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271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Приказ  БУ «Первая Чебоксарская ГБ им. П. Н. Осипова» Минздрава Чувашии от 06.02.2018 № 76 О составе рабочей группы по реализации приоритетного проекта «Создание новой модели медицинской организации, оказывающей первичную медико-санитарную помощь»</a:t>
          </a:r>
          <a:endParaRPr lang="ru-RU" sz="14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 rot="10800000">
        <a:off x="775278" y="2059258"/>
        <a:ext cx="6936026" cy="929451"/>
      </dsp:txXfrm>
    </dsp:sp>
    <dsp:sp modelId="{F1B5D134-45DC-49F1-80FF-2E95A16EF5E9}">
      <dsp:nvSpPr>
        <dsp:cNvPr id="0" name=""/>
        <dsp:cNvSpPr/>
      </dsp:nvSpPr>
      <dsp:spPr>
        <a:xfrm>
          <a:off x="2" y="2060481"/>
          <a:ext cx="1020514" cy="1015850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3CD985F-AB38-4117-92A5-DA716C6CF3E1}">
      <dsp:nvSpPr>
        <dsp:cNvPr id="0" name=""/>
        <dsp:cNvSpPr/>
      </dsp:nvSpPr>
      <dsp:spPr>
        <a:xfrm rot="10800000">
          <a:off x="556454" y="3139219"/>
          <a:ext cx="7168389" cy="865942"/>
        </a:xfrm>
        <a:prstGeom prst="homePlat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9271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rPr>
            <a:t>Дорожная карта проекта «Создание новой модели медицинской организации, оказывающей первичную медико-санитарную помощь»  </a:t>
          </a:r>
          <a:endParaRPr lang="ru-RU" sz="1400" b="1" kern="1200" dirty="0">
            <a:solidFill>
              <a:srgbClr val="002060"/>
            </a:solidFill>
            <a:latin typeface="Arial" pitchFamily="34" charset="0"/>
            <a:cs typeface="Arial" pitchFamily="34" charset="0"/>
          </a:endParaRPr>
        </a:p>
      </dsp:txBody>
      <dsp:txXfrm rot="10800000">
        <a:off x="772939" y="3139219"/>
        <a:ext cx="6951904" cy="865942"/>
      </dsp:txXfrm>
    </dsp:sp>
    <dsp:sp modelId="{E6485547-5CCE-4E21-BC7E-39F7B83284F9}">
      <dsp:nvSpPr>
        <dsp:cNvPr id="0" name=""/>
        <dsp:cNvSpPr/>
      </dsp:nvSpPr>
      <dsp:spPr>
        <a:xfrm>
          <a:off x="0" y="3107995"/>
          <a:ext cx="1043378" cy="1007826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7D8E33-C935-4D5E-8318-0F5B78737EAD}">
      <dsp:nvSpPr>
        <dsp:cNvPr id="0" name=""/>
        <dsp:cNvSpPr/>
      </dsp:nvSpPr>
      <dsp:spPr>
        <a:xfrm rot="5400000">
          <a:off x="4114403" y="-1879941"/>
          <a:ext cx="2390812" cy="6257994"/>
        </a:xfrm>
        <a:prstGeom prst="round2Same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25400" cap="flat" cmpd="sng" algn="ctr">
          <a:solidFill>
            <a:schemeClr val="accent3">
              <a:lumMod val="60000"/>
              <a:lumOff val="40000"/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Нехватка оргтехники.</a:t>
          </a:r>
          <a:endParaRPr lang="ru-RU" sz="1600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Неудобная для работы мебель в кабинетах.</a:t>
          </a:r>
          <a:endParaRPr lang="ru-RU" sz="1600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Обшарпанные кабинеты (давно не было ремонта).</a:t>
          </a:r>
          <a:endParaRPr lang="ru-RU" sz="1600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Обилие медицинской документации, заполняемые врачом.</a:t>
          </a:r>
          <a:endParaRPr lang="ru-RU" sz="1600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Нет единой формы одежды для администраторов </a:t>
          </a:r>
          <a:endParaRPr lang="ru-RU" sz="1600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180812" y="170360"/>
        <a:ext cx="6141284" cy="2157392"/>
      </dsp:txXfrm>
    </dsp:sp>
    <dsp:sp modelId="{F951F26B-46EA-4EDA-8F95-FD90C62A05C7}">
      <dsp:nvSpPr>
        <dsp:cNvPr id="0" name=""/>
        <dsp:cNvSpPr/>
      </dsp:nvSpPr>
      <dsp:spPr>
        <a:xfrm>
          <a:off x="0" y="62"/>
          <a:ext cx="2050666" cy="249798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Основные проблемы, обозначенные  сотрудниками</a:t>
          </a:r>
          <a:endParaRPr lang="ru-RU" sz="1800" b="1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0105" y="100167"/>
        <a:ext cx="1850456" cy="2297775"/>
      </dsp:txXfrm>
    </dsp:sp>
    <dsp:sp modelId="{3B47E9C5-B80D-4405-8AC5-90C90A545C50}">
      <dsp:nvSpPr>
        <dsp:cNvPr id="0" name=""/>
        <dsp:cNvSpPr/>
      </dsp:nvSpPr>
      <dsp:spPr>
        <a:xfrm>
          <a:off x="2958" y="2600715"/>
          <a:ext cx="2050666" cy="249798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accent5">
              <a:lumMod val="60000"/>
              <a:lumOff val="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rPr>
            <a:t>Основные  проблемы, обозначенные пациентами</a:t>
          </a:r>
          <a:endParaRPr lang="ru-RU" sz="1800" b="1" kern="1200" dirty="0">
            <a:solidFill>
              <a:srgbClr val="000066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3063" y="2700820"/>
        <a:ext cx="1850456" cy="22977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BF716-BD5E-4333-B5B5-ADF26563BB64}">
      <dsp:nvSpPr>
        <dsp:cNvPr id="0" name=""/>
        <dsp:cNvSpPr/>
      </dsp:nvSpPr>
      <dsp:spPr>
        <a:xfrm>
          <a:off x="-5990241" y="-916622"/>
          <a:ext cx="7131051" cy="7131051"/>
        </a:xfrm>
        <a:prstGeom prst="blockArc">
          <a:avLst>
            <a:gd name="adj1" fmla="val 18900000"/>
            <a:gd name="adj2" fmla="val 2700000"/>
            <a:gd name="adj3" fmla="val 303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87AB48-8359-4D4C-A8A6-649CF0D94A82}">
      <dsp:nvSpPr>
        <dsp:cNvPr id="0" name=""/>
        <dsp:cNvSpPr/>
      </dsp:nvSpPr>
      <dsp:spPr>
        <a:xfrm>
          <a:off x="498549" y="331006"/>
          <a:ext cx="5259425" cy="66243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581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Arial" pitchFamily="34" charset="0"/>
              <a:cs typeface="Arial" pitchFamily="34" charset="0"/>
            </a:rPr>
            <a:t>Уменьшение времени ожидания в очереди в регистратуру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498549" y="331006"/>
        <a:ext cx="5259425" cy="662437"/>
      </dsp:txXfrm>
    </dsp:sp>
    <dsp:sp modelId="{140720C7-007C-4070-9440-2604454699DF}">
      <dsp:nvSpPr>
        <dsp:cNvPr id="0" name=""/>
        <dsp:cNvSpPr/>
      </dsp:nvSpPr>
      <dsp:spPr>
        <a:xfrm>
          <a:off x="57523" y="300104"/>
          <a:ext cx="828047" cy="8280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19BB31-FB75-47B4-83F6-F459A717BB75}">
      <dsp:nvSpPr>
        <dsp:cNvPr id="0" name=""/>
        <dsp:cNvSpPr/>
      </dsp:nvSpPr>
      <dsp:spPr>
        <a:xfrm>
          <a:off x="973232" y="1324345"/>
          <a:ext cx="4784741" cy="6624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581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Arial" pitchFamily="34" charset="0"/>
              <a:cs typeface="Arial" pitchFamily="34" charset="0"/>
            </a:rPr>
            <a:t>Уменьшение времени обслуживания одного пациента 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973232" y="1324345"/>
        <a:ext cx="4784741" cy="662437"/>
      </dsp:txXfrm>
    </dsp:sp>
    <dsp:sp modelId="{3C04AA14-2F75-45D6-AC21-EFCE66F9E706}">
      <dsp:nvSpPr>
        <dsp:cNvPr id="0" name=""/>
        <dsp:cNvSpPr/>
      </dsp:nvSpPr>
      <dsp:spPr>
        <a:xfrm>
          <a:off x="559209" y="1241540"/>
          <a:ext cx="828047" cy="8280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FB0B863-4B18-4597-9160-58A8B9CAB7E1}">
      <dsp:nvSpPr>
        <dsp:cNvPr id="0" name=""/>
        <dsp:cNvSpPr/>
      </dsp:nvSpPr>
      <dsp:spPr>
        <a:xfrm>
          <a:off x="1118922" y="2156364"/>
          <a:ext cx="4639052" cy="98507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581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Arial" pitchFamily="34" charset="0"/>
              <a:cs typeface="Arial" pitchFamily="34" charset="0"/>
            </a:rPr>
            <a:t>Уменьшение времени ожидания ответа по телефону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1118922" y="2156364"/>
        <a:ext cx="4639052" cy="985077"/>
      </dsp:txXfrm>
    </dsp:sp>
    <dsp:sp modelId="{B58BF35D-B5C0-4129-8484-65763767AD28}">
      <dsp:nvSpPr>
        <dsp:cNvPr id="0" name=""/>
        <dsp:cNvSpPr/>
      </dsp:nvSpPr>
      <dsp:spPr>
        <a:xfrm>
          <a:off x="704898" y="2234879"/>
          <a:ext cx="828047" cy="8280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3A8FB6-ACC2-4DAE-965E-DC66F674B058}">
      <dsp:nvSpPr>
        <dsp:cNvPr id="0" name=""/>
        <dsp:cNvSpPr/>
      </dsp:nvSpPr>
      <dsp:spPr>
        <a:xfrm>
          <a:off x="973232" y="3311022"/>
          <a:ext cx="4784741" cy="662437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581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Arial" pitchFamily="34" charset="0"/>
              <a:cs typeface="Arial" pitchFamily="34" charset="0"/>
            </a:rPr>
            <a:t>Сокращение времени ожидания на ЭКГ исследование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973232" y="3311022"/>
        <a:ext cx="4784741" cy="662437"/>
      </dsp:txXfrm>
    </dsp:sp>
    <dsp:sp modelId="{971C4211-BC66-4341-852A-4E223C191D3F}">
      <dsp:nvSpPr>
        <dsp:cNvPr id="0" name=""/>
        <dsp:cNvSpPr/>
      </dsp:nvSpPr>
      <dsp:spPr>
        <a:xfrm>
          <a:off x="559209" y="3228218"/>
          <a:ext cx="828047" cy="8280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85AB78C-B253-4860-A26C-50BE4BFD3232}">
      <dsp:nvSpPr>
        <dsp:cNvPr id="0" name=""/>
        <dsp:cNvSpPr/>
      </dsp:nvSpPr>
      <dsp:spPr>
        <a:xfrm>
          <a:off x="498549" y="4304361"/>
          <a:ext cx="5259425" cy="662437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25810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Arial" pitchFamily="34" charset="0"/>
              <a:cs typeface="Arial" pitchFamily="34" charset="0"/>
            </a:rPr>
            <a:t>Сокращение времени ожидания на ФД исследование</a:t>
          </a:r>
          <a:endParaRPr lang="ru-RU" sz="1600" b="1" kern="1200" dirty="0">
            <a:latin typeface="Arial" pitchFamily="34" charset="0"/>
            <a:cs typeface="Arial" pitchFamily="34" charset="0"/>
          </a:endParaRPr>
        </a:p>
      </dsp:txBody>
      <dsp:txXfrm>
        <a:off x="498549" y="4304361"/>
        <a:ext cx="5259425" cy="662437"/>
      </dsp:txXfrm>
    </dsp:sp>
    <dsp:sp modelId="{0B06BBAD-A736-4BB0-921C-849DE8C0422B}">
      <dsp:nvSpPr>
        <dsp:cNvPr id="0" name=""/>
        <dsp:cNvSpPr/>
      </dsp:nvSpPr>
      <dsp:spPr>
        <a:xfrm>
          <a:off x="84525" y="4221556"/>
          <a:ext cx="828047" cy="82804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69223-2E03-4806-BDE3-BC78E7E3CA60}">
      <dsp:nvSpPr>
        <dsp:cNvPr id="0" name=""/>
        <dsp:cNvSpPr/>
      </dsp:nvSpPr>
      <dsp:spPr>
        <a:xfrm>
          <a:off x="0" y="26470"/>
          <a:ext cx="8021996" cy="13985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Продолжение стандартизации основных процессов в  поликлинике, реализованных в 2018 году.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68270" y="94740"/>
        <a:ext cx="7885456" cy="1261975"/>
      </dsp:txXfrm>
    </dsp:sp>
    <dsp:sp modelId="{02B244E2-FA13-4F74-85BA-6DBEDF00249A}">
      <dsp:nvSpPr>
        <dsp:cNvPr id="0" name=""/>
        <dsp:cNvSpPr/>
      </dsp:nvSpPr>
      <dsp:spPr>
        <a:xfrm>
          <a:off x="0" y="1496986"/>
          <a:ext cx="8021996" cy="13985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Увеличение времени создания ценности на приеме пациентов врачами- терапевтами и врачами общей практики.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68270" y="1565256"/>
        <a:ext cx="7885456" cy="1261975"/>
      </dsp:txXfrm>
    </dsp:sp>
    <dsp:sp modelId="{FE1EF99F-2F58-4B6C-A3F4-69EC368D65D1}">
      <dsp:nvSpPr>
        <dsp:cNvPr id="0" name=""/>
        <dsp:cNvSpPr/>
      </dsp:nvSpPr>
      <dsp:spPr>
        <a:xfrm>
          <a:off x="0" y="2967501"/>
          <a:ext cx="8021996" cy="13985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bg1"/>
              </a:solidFill>
            </a:rPr>
            <a:t>Выравнивание нагрузки между врачом и медицинской сестрой в процессе приема в кабинете неотложной помощи.</a:t>
          </a:r>
          <a:endParaRPr lang="ru-RU" sz="2500" kern="1200" dirty="0">
            <a:solidFill>
              <a:schemeClr val="bg1"/>
            </a:solidFill>
          </a:endParaRPr>
        </a:p>
      </dsp:txBody>
      <dsp:txXfrm>
        <a:off x="68270" y="3035771"/>
        <a:ext cx="7885456" cy="12619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247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26" y="0"/>
            <a:ext cx="2946246" cy="496732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284A92AE-7BA9-4777-B155-C9C3159B55B8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309"/>
            <a:ext cx="2946247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26" y="9428309"/>
            <a:ext cx="2946246" cy="49673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4E7D5B0E-9B27-496C-9062-0F5154C4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292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5550" tIns="47775" rIns="95550" bIns="47775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5550" tIns="47775" rIns="95550" bIns="47775" rtlCol="0"/>
          <a:lstStyle>
            <a:lvl1pPr algn="r">
              <a:defRPr sz="1300"/>
            </a:lvl1pPr>
          </a:lstStyle>
          <a:p>
            <a:fld id="{02ADF903-77EB-4484-81AF-22AD3A3C2BEE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0" tIns="47775" rIns="95550" bIns="4777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5550" tIns="47775" rIns="95550" bIns="4777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5550" tIns="47775" rIns="95550" bIns="47775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5550" tIns="47775" rIns="95550" bIns="47775" rtlCol="0" anchor="b"/>
          <a:lstStyle>
            <a:lvl1pPr algn="r">
              <a:defRPr sz="1300"/>
            </a:lvl1pPr>
          </a:lstStyle>
          <a:p>
            <a:fld id="{40D8F986-E147-4A41-906D-0200D759409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490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86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71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71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871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615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47114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075">
              <a:defRPr/>
            </a:pP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3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35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Регист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635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8F986-E147-4A41-906D-0200D759409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01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D822E00-24C3-4B28-9FA4-D10427A38E40}" type="slidenum">
              <a:rPr lang="en-US">
                <a:cs typeface="MS PGothic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>
              <a:cs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808433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1FB53-BAF6-4779-B5EB-7EE1574C4060}" type="datetimeFigureOut">
              <a:rPr lang="ru-RU" smtClean="0"/>
              <a:pPr/>
              <a:t>18.09.2019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59618C-57B4-4A7E-813A-36A1846F8A9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77" r:id="rId1"/>
    <p:sldLayoutId id="2147484478" r:id="rId2"/>
    <p:sldLayoutId id="2147484479" r:id="rId3"/>
    <p:sldLayoutId id="2147484480" r:id="rId4"/>
    <p:sldLayoutId id="2147484481" r:id="rId5"/>
    <p:sldLayoutId id="2147484482" r:id="rId6"/>
    <p:sldLayoutId id="2147484483" r:id="rId7"/>
    <p:sldLayoutId id="2147484484" r:id="rId8"/>
    <p:sldLayoutId id="2147484485" r:id="rId9"/>
    <p:sldLayoutId id="2147484486" r:id="rId10"/>
    <p:sldLayoutId id="21474844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1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18.jpeg"/><Relationship Id="rId4" Type="http://schemas.openxmlformats.org/officeDocument/2006/relationships/image" Target="../media/image15.jpe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11.pn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0.jpeg"/><Relationship Id="rId7" Type="http://schemas.microsoft.com/office/2007/relationships/hdphoto" Target="../media/hdphoto7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microsoft.com/office/2007/relationships/hdphoto" Target="../media/hdphoto6.wdp"/><Relationship Id="rId9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11.pn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jpe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1" name="Picture 7"/>
          <p:cNvPicPr>
            <a:picLocks noChangeAspect="1" noChangeArrowheads="1"/>
          </p:cNvPicPr>
          <p:nvPr/>
        </p:nvPicPr>
        <p:blipFill>
          <a:blip r:embed="rId3" cstate="print"/>
          <a:srcRect l="29185" t="22461" r="27525" b="19922"/>
          <a:stretch>
            <a:fillRect/>
          </a:stretch>
        </p:blipFill>
        <p:spPr bwMode="auto">
          <a:xfrm>
            <a:off x="0" y="-99392"/>
            <a:ext cx="91646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0" y="4005064"/>
            <a:ext cx="9144000" cy="1512168"/>
          </a:xfrm>
          <a:prstGeom prst="rect">
            <a:avLst/>
          </a:prstGeom>
          <a:solidFill>
            <a:schemeClr val="accent5">
              <a:lumMod val="40000"/>
              <a:lumOff val="60000"/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Передовой опыт внедрения модели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«Бережливая поликлиника»</a:t>
            </a:r>
            <a:endParaRPr lang="ru-RU" b="1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одзаголовок 2"/>
          <p:cNvSpPr txBox="1">
            <a:spLocks/>
          </p:cNvSpPr>
          <p:nvPr/>
        </p:nvSpPr>
        <p:spPr bwMode="auto">
          <a:xfrm>
            <a:off x="14412" y="5884740"/>
            <a:ext cx="9129588" cy="605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ts val="0"/>
              </a:spcBef>
              <a:spcAft>
                <a:spcPct val="0"/>
              </a:spcAft>
              <a:buNone/>
              <a:defRPr sz="16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 медицинская сестра </a:t>
            </a:r>
          </a:p>
          <a:p>
            <a:pPr algn="r"/>
            <a:r>
              <a:rPr lang="ru-RU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Соленова Наталия Анатольевна</a:t>
            </a:r>
            <a:endParaRPr lang="ru-RU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1412776"/>
            <a:ext cx="9144000" cy="730340"/>
          </a:xfrm>
          <a:prstGeom prst="rect">
            <a:avLst/>
          </a:prstGeom>
          <a:solidFill>
            <a:schemeClr val="accent5">
              <a:lumMod val="40000"/>
              <a:lumOff val="60000"/>
              <a:alpha val="67059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БУ «Первая Чебоксарская городская больница им. П.Н. Осипова» Минздрава Чувашии </a:t>
            </a:r>
            <a:endParaRPr lang="ru-RU" altLang="ru-RU" sz="2000" b="1" dirty="0" smtClean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12" name="Подзаголовок 2"/>
          <p:cNvSpPr txBox="1">
            <a:spLocks/>
          </p:cNvSpPr>
          <p:nvPr/>
        </p:nvSpPr>
        <p:spPr bwMode="auto">
          <a:xfrm>
            <a:off x="-20612" y="5596612"/>
            <a:ext cx="9129588" cy="591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fontAlgn="base">
              <a:spcBef>
                <a:spcPts val="0"/>
              </a:spcBef>
              <a:spcAft>
                <a:spcPct val="0"/>
              </a:spcAft>
              <a:buNone/>
              <a:defRPr sz="16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914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371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18288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199968"/>
            <a:ext cx="1243692" cy="908383"/>
          </a:xfrm>
          <a:prstGeom prst="rect">
            <a:avLst/>
          </a:prstGeom>
        </p:spPr>
      </p:pic>
      <p:pic>
        <p:nvPicPr>
          <p:cNvPr id="8" name="Picture 2" descr="C:\Users\mobcz\Desktop\рабочий стол 1\логотип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14045"/>
            <a:ext cx="1008921" cy="99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1" descr="C:\Users\Denis\Downloads\IMG_0261.JPG"/>
          <p:cNvPicPr>
            <a:picLocks noChangeAspect="1" noChangeArrowheads="1"/>
          </p:cNvPicPr>
          <p:nvPr/>
        </p:nvPicPr>
        <p:blipFill>
          <a:blip r:embed="rId3" cstate="print"/>
          <a:srcRect r="40535"/>
          <a:stretch>
            <a:fillRect/>
          </a:stretch>
        </p:blipFill>
        <p:spPr bwMode="auto">
          <a:xfrm>
            <a:off x="7450546" y="2636912"/>
            <a:ext cx="1585950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2" descr="D:\фото 2018\IMG_024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36496" y="4653336"/>
            <a:ext cx="27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7" descr="C:\Users\Denis\Downloads\Фото Красина - фасад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692696"/>
            <a:ext cx="2592288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3" name="Прямоугольник 32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89906" y="110694"/>
            <a:ext cx="5760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учреждения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C:\Users\Denis\Downloads\пол-ка на К. Ив.JPG"/>
          <p:cNvPicPr>
            <a:picLocks noChangeAspect="1" noChangeArrowheads="1"/>
          </p:cNvPicPr>
          <p:nvPr/>
        </p:nvPicPr>
        <p:blipFill>
          <a:blip r:embed="rId6" cstate="print"/>
          <a:srcRect l="10001"/>
          <a:stretch>
            <a:fillRect/>
          </a:stretch>
        </p:blipFill>
        <p:spPr bwMode="auto">
          <a:xfrm>
            <a:off x="827584" y="692856"/>
            <a:ext cx="1943976" cy="144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4" name="Прямоугольник 13"/>
          <p:cNvSpPr/>
          <p:nvPr/>
        </p:nvSpPr>
        <p:spPr bwMode="auto">
          <a:xfrm>
            <a:off x="827584" y="2133016"/>
            <a:ext cx="1944216" cy="1440000"/>
          </a:xfrm>
          <a:prstGeom prst="rect">
            <a:avLst/>
          </a:prstGeom>
          <a:blipFill rotWithShape="1">
            <a:blip r:embed="rId7" cstate="print">
              <a:extLst/>
            </a:blip>
            <a:srcRect/>
            <a:stretch>
              <a:fillRect l="-15000" r="-15000"/>
            </a:stretch>
          </a:blip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4363171"/>
              <a:satOff val="-234"/>
              <a:lumOff val="378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Прямоугольник 14"/>
          <p:cNvSpPr/>
          <p:nvPr/>
        </p:nvSpPr>
        <p:spPr bwMode="auto">
          <a:xfrm>
            <a:off x="827584" y="3573176"/>
            <a:ext cx="1944216" cy="1440000"/>
          </a:xfrm>
          <a:prstGeom prst="rect">
            <a:avLst/>
          </a:prstGeom>
          <a:blipFill rotWithShape="1">
            <a:blip r:embed="rId8" cstate="print">
              <a:extLst/>
            </a:blip>
            <a:srcRect/>
            <a:stretch>
              <a:fillRect l="-10000" r="-10000"/>
            </a:stretch>
          </a:blip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8726342"/>
              <a:satOff val="-469"/>
              <a:lumOff val="7576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Прямоугольник 15"/>
          <p:cNvSpPr/>
          <p:nvPr/>
        </p:nvSpPr>
        <p:spPr bwMode="auto">
          <a:xfrm>
            <a:off x="827584" y="5013336"/>
            <a:ext cx="1944216" cy="1440000"/>
          </a:xfrm>
          <a:prstGeom prst="rect">
            <a:avLst/>
          </a:prstGeom>
          <a:blipFill rotWithShape="1">
            <a:blip r:embed="rId9" cstate="print">
              <a:extLst/>
            </a:blip>
            <a:srcRect/>
            <a:stretch>
              <a:fillRect l="-3000" r="-3000"/>
            </a:stretch>
          </a:blipFill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-13089513"/>
              <a:satOff val="-703"/>
              <a:lumOff val="11364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Ромб 29"/>
          <p:cNvSpPr/>
          <p:nvPr/>
        </p:nvSpPr>
        <p:spPr>
          <a:xfrm>
            <a:off x="3779910" y="1412776"/>
            <a:ext cx="3888432" cy="4320480"/>
          </a:xfrm>
          <a:prstGeom prst="diamond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>
            <a:off x="2778426" y="693016"/>
            <a:ext cx="2945701" cy="1440000"/>
          </a:xfrm>
          <a:prstGeom prst="homePlate">
            <a:avLst>
              <a:gd name="adj" fmla="val 4059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66"/>
                </a:solidFill>
              </a:rPr>
              <a:t>Поликлиника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22 435 человек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13 терапевтических участков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430 посещений в смену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3 кабинета ВОП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>
              <a:solidFill>
                <a:prstClr val="white"/>
              </a:solidFill>
            </a:endParaRPr>
          </a:p>
        </p:txBody>
      </p:sp>
      <p:sp>
        <p:nvSpPr>
          <p:cNvPr id="25" name="Пятиугольник 24"/>
          <p:cNvSpPr/>
          <p:nvPr/>
        </p:nvSpPr>
        <p:spPr>
          <a:xfrm>
            <a:off x="2771800" y="2133016"/>
            <a:ext cx="2808312" cy="1440000"/>
          </a:xfrm>
          <a:prstGeom prst="homePlate">
            <a:avLst>
              <a:gd name="adj" fmla="val 30168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66"/>
                </a:solidFill>
              </a:rPr>
              <a:t>Поликлиника №2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15 128 человек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4 терапевтических  участка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155 посещений в смену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Отделения </a:t>
            </a:r>
            <a:r>
              <a:rPr lang="ru-RU" sz="1200" b="1" dirty="0" err="1" smtClean="0">
                <a:solidFill>
                  <a:srgbClr val="000066"/>
                </a:solidFill>
              </a:rPr>
              <a:t>профосмотров</a:t>
            </a:r>
            <a:endParaRPr lang="ru-RU" sz="1200" b="1" dirty="0">
              <a:solidFill>
                <a:srgbClr val="000066"/>
              </a:solidFill>
            </a:endParaRPr>
          </a:p>
        </p:txBody>
      </p:sp>
      <p:sp>
        <p:nvSpPr>
          <p:cNvPr id="28" name="Пятиугольник 27"/>
          <p:cNvSpPr/>
          <p:nvPr/>
        </p:nvSpPr>
        <p:spPr>
          <a:xfrm>
            <a:off x="2771799" y="3573176"/>
            <a:ext cx="2952327" cy="1440000"/>
          </a:xfrm>
          <a:prstGeom prst="homePlate">
            <a:avLst>
              <a:gd name="adj" fmla="val 4059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66"/>
                </a:solidFill>
              </a:rPr>
              <a:t>Поликлиника №3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1 803 человек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2 терапевтических  участка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70 посещений в смену</a:t>
            </a:r>
            <a:endParaRPr lang="ru-RU" sz="1200" b="1" dirty="0">
              <a:solidFill>
                <a:srgbClr val="000066"/>
              </a:solidFill>
            </a:endParaRPr>
          </a:p>
        </p:txBody>
      </p:sp>
      <p:sp>
        <p:nvSpPr>
          <p:cNvPr id="29" name="Пятиугольник 28"/>
          <p:cNvSpPr/>
          <p:nvPr/>
        </p:nvSpPr>
        <p:spPr>
          <a:xfrm>
            <a:off x="2771800" y="5013176"/>
            <a:ext cx="2952326" cy="1440000"/>
          </a:xfrm>
          <a:prstGeom prst="homePlate">
            <a:avLst>
              <a:gd name="adj" fmla="val 40593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srgbClr val="000066"/>
                </a:solidFill>
              </a:rPr>
              <a:t>Поликлиника №4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3 амбулаторный  этап медицинской реабилитации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solidFill>
                  <a:srgbClr val="000066"/>
                </a:solidFill>
              </a:rPr>
              <a:t>125 посещений в смену</a:t>
            </a:r>
            <a:endParaRPr lang="ru-RU" sz="1200" b="1" dirty="0">
              <a:solidFill>
                <a:srgbClr val="000066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8104" y="2852936"/>
            <a:ext cx="158417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2060"/>
                </a:solidFill>
                <a:cs typeface="Arial" charset="0"/>
              </a:rPr>
              <a:t>Население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Arial" charset="0"/>
              </a:rPr>
              <a:t>Всего – 39 810,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Arial" charset="0"/>
              </a:rPr>
              <a:t>в том числе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Arial" charset="0"/>
              </a:rPr>
              <a:t>взрослые – 39 366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rgbClr val="002060"/>
                </a:solidFill>
                <a:cs typeface="Arial" charset="0"/>
              </a:rPr>
              <a:t>дети – 444</a:t>
            </a:r>
            <a:endParaRPr lang="ru-RU" sz="1400" b="1" dirty="0">
              <a:solidFill>
                <a:srgbClr val="002060"/>
              </a:solidFill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893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1196752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91680" y="356659"/>
            <a:ext cx="5616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Первая Чебоксарская городская больница имени П.Н. Осипова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C:\Users\mobcz\Desktop\Фото для презентации\blobid15410631283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8357598" cy="453650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4843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Группа 21"/>
          <p:cNvGrpSpPr/>
          <p:nvPr/>
        </p:nvGrpSpPr>
        <p:grpSpPr>
          <a:xfrm>
            <a:off x="1222034" y="5613098"/>
            <a:ext cx="7206383" cy="884410"/>
            <a:chOff x="501264" y="61273"/>
            <a:chExt cx="7206383" cy="884410"/>
          </a:xfrm>
        </p:grpSpPr>
        <p:sp>
          <p:nvSpPr>
            <p:cNvPr id="23" name="Пятиугольник 22"/>
            <p:cNvSpPr/>
            <p:nvPr/>
          </p:nvSpPr>
          <p:spPr>
            <a:xfrm rot="10800000">
              <a:off x="501264" y="61273"/>
              <a:ext cx="7206383" cy="884410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Пятиугольник 4"/>
            <p:cNvSpPr/>
            <p:nvPr/>
          </p:nvSpPr>
          <p:spPr>
            <a:xfrm rot="21600000">
              <a:off x="722370" y="61273"/>
              <a:ext cx="6985277" cy="88441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2715" tIns="53340" rIns="99568" bIns="53340" numCol="1" spcCol="1270" anchor="ctr" anchorCtr="0">
              <a:noAutofit/>
            </a:bodyPr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Тактический план реализации проекта «Создание новой модели медицинской организации, оказывающей первичную медико-санитарную помощь», утвержденный министром здравоохранения ЧР</a:t>
              </a:r>
              <a:endPara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0" y="1196752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75656" y="35665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1266399140"/>
              </p:ext>
            </p:extLst>
          </p:nvPr>
        </p:nvGraphicFramePr>
        <p:xfrm>
          <a:off x="705529" y="1447448"/>
          <a:ext cx="8208912" cy="5220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220798" y="109470"/>
            <a:ext cx="74946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Нормативное регулирование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1220797" y="5619498"/>
            <a:ext cx="7207620" cy="989044"/>
            <a:chOff x="556454" y="3139219"/>
            <a:chExt cx="7168389" cy="878011"/>
          </a:xfrm>
        </p:grpSpPr>
        <p:sp>
          <p:nvSpPr>
            <p:cNvPr id="15" name="Пятиугольник 14"/>
            <p:cNvSpPr/>
            <p:nvPr/>
          </p:nvSpPr>
          <p:spPr>
            <a:xfrm rot="10800000">
              <a:off x="556454" y="3139219"/>
              <a:ext cx="7168389" cy="865942"/>
            </a:xfrm>
            <a:prstGeom prst="homePlate">
              <a:avLst/>
            </a:prstGeom>
            <a:solidFill>
              <a:schemeClr val="accent5">
                <a:lumMod val="40000"/>
                <a:lumOff val="60000"/>
              </a:schemeClr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ятиугольник 4"/>
            <p:cNvSpPr/>
            <p:nvPr/>
          </p:nvSpPr>
          <p:spPr>
            <a:xfrm>
              <a:off x="772939" y="3139219"/>
              <a:ext cx="6951904" cy="878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92715" tIns="53340" rIns="99568" bIns="53340" numCol="1" spcCol="1270" anchor="ctr" anchorCtr="0">
              <a:noAutofit/>
            </a:bodyPr>
            <a:lstStyle/>
            <a:p>
              <a:pPr algn="ctr"/>
              <a:r>
                <a:rPr lang="ru-RU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Тактический план реализации проекта </a:t>
              </a:r>
              <a:r>
                <a:rPr lang="ru-RU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«Создание </a:t>
              </a:r>
              <a:r>
                <a:rPr lang="ru-RU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новой модели медицинской </a:t>
              </a:r>
              <a:r>
                <a:rPr lang="ru-RU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организации, оказывающей </a:t>
              </a:r>
              <a:r>
                <a:rPr lang="ru-RU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первично медико-санитарную помощь</a:t>
              </a:r>
              <a:r>
                <a:rPr lang="ru-RU" sz="14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», утверждённый министром </a:t>
              </a:r>
              <a:r>
                <a:rPr lang="ru-RU" sz="14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здравоохранения ЧР</a:t>
              </a:r>
            </a:p>
          </p:txBody>
        </p:sp>
      </p:grpSp>
      <p:sp>
        <p:nvSpPr>
          <p:cNvPr id="18" name="Овал 17"/>
          <p:cNvSpPr/>
          <p:nvPr/>
        </p:nvSpPr>
        <p:spPr>
          <a:xfrm>
            <a:off x="699108" y="5600716"/>
            <a:ext cx="1043378" cy="100782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203714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68" y="245973"/>
            <a:ext cx="4689792" cy="661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4788024" y="225400"/>
            <a:ext cx="5400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Рабочая группа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811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642910" y="5474159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3072329456"/>
              </p:ext>
            </p:extLst>
          </p:nvPr>
        </p:nvGraphicFramePr>
        <p:xfrm>
          <a:off x="158953" y="1476356"/>
          <a:ext cx="8568952" cy="5120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Группа 14"/>
          <p:cNvGrpSpPr/>
          <p:nvPr/>
        </p:nvGrpSpPr>
        <p:grpSpPr>
          <a:xfrm>
            <a:off x="2339752" y="4149080"/>
            <a:ext cx="6264696" cy="2448272"/>
            <a:chOff x="3007054" y="3130000"/>
            <a:chExt cx="5345873" cy="113710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16" name="Прямоугольник с двумя скругленными соседними углами 15"/>
            <p:cNvSpPr/>
            <p:nvPr/>
          </p:nvSpPr>
          <p:spPr>
            <a:xfrm rot="5400000">
              <a:off x="5111437" y="1025617"/>
              <a:ext cx="1137107" cy="5345873"/>
            </a:xfrm>
            <a:prstGeom prst="round2SameRect">
              <a:avLst/>
            </a:prstGeom>
            <a:grpFill/>
            <a:ln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Прямоугольник 16"/>
            <p:cNvSpPr/>
            <p:nvPr/>
          </p:nvSpPr>
          <p:spPr>
            <a:xfrm>
              <a:off x="3129948" y="3185509"/>
              <a:ext cx="5101483" cy="10260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19050" rIns="38100" bIns="19050" numCol="1" spcCol="1270" anchor="ctr" anchorCtr="0">
              <a:noAutofit/>
            </a:bodyPr>
            <a:lstStyle/>
            <a:p>
              <a:pPr marL="58050" lvl="1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8050" lvl="1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ru-RU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Мало времени у врача для общения с пациентом из-за его загруженности бумажной работой.</a:t>
              </a: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Трудность записи на прием к врачу по телефону.</a:t>
              </a: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Длительное </a:t>
              </a:r>
              <a:r>
                <a:rPr lang="ru-RU" sz="16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ожидание в очереди в </a:t>
              </a: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регистратуру.</a:t>
              </a:r>
              <a:endPara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Непоследовательная </a:t>
              </a:r>
              <a:r>
                <a:rPr lang="ru-RU" sz="1600" dirty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нумерация </a:t>
              </a: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кабинетов.</a:t>
              </a:r>
              <a:endParaRPr lang="ru-RU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Отсутствие указателей расположения кабинетов по этажам, по зданию.</a:t>
              </a: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Долгое ожидание очереди по записи </a:t>
              </a: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Очередь  в кабинет на </a:t>
              </a:r>
              <a:r>
                <a:rPr lang="ru-RU" sz="1600" dirty="0" err="1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ЭКГ-исследование</a:t>
              </a:r>
              <a:r>
                <a:rPr lang="ru-RU" sz="1600" dirty="0" smtClean="0">
                  <a:solidFill>
                    <a:srgbClr val="000066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15200" lvl="1" indent="-57150" defTabSz="444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0" y="1053876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475656" y="35665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1115616" y="230932"/>
            <a:ext cx="6998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  основных  проблем  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-374848" y="1340768"/>
            <a:ext cx="9518848" cy="750102"/>
          </a:xfrm>
          <a:prstGeom prst="rect">
            <a:avLst/>
          </a:prstGeom>
          <a:effectLst>
            <a:outerShdw blurRad="50800" dist="38100" dir="2700000" algn="tl" rotWithShape="0">
              <a:schemeClr val="accent1">
                <a:alpha val="40000"/>
              </a:schemeClr>
            </a:outerShdw>
          </a:effectLst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000" b="1" cap="all" dirty="0">
              <a:latin typeface="Georgia" pitchFamily="18" charset="0"/>
              <a:ea typeface="+mn-ea"/>
              <a:cs typeface="+mn-cs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426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3912" y="83323"/>
            <a:ext cx="66247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Повседневная деятельность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рабочей группы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981868"/>
            <a:ext cx="9144000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mobcz\Desktop\Фотоархив - Бережливая пол-ка\Комната ОБЕЯ\IMG_50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2212" y="2564904"/>
            <a:ext cx="3877949" cy="2585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mobcz\Desktop\Фотки вове\04-рг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405" y="1071546"/>
            <a:ext cx="4081595" cy="24491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mobcz\Desktop\Фотки вове\04бп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42984"/>
            <a:ext cx="3929058" cy="261937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 descr="01-рг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b="17561"/>
          <a:stretch/>
        </p:blipFill>
        <p:spPr>
          <a:xfrm>
            <a:off x="0" y="4818250"/>
            <a:ext cx="4133244" cy="2039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рабочая группа.jpg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9429"/>
          <a:stretch/>
        </p:blipFill>
        <p:spPr>
          <a:xfrm>
            <a:off x="4866280" y="4652744"/>
            <a:ext cx="4277720" cy="2205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820472" y="0"/>
            <a:ext cx="311905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96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642910" y="5474159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75656" y="35665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2123728" y="285728"/>
            <a:ext cx="4752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 в  рамках проекта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0" y="3661665"/>
            <a:ext cx="4572000" cy="4565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4295971"/>
              </p:ext>
            </p:extLst>
          </p:nvPr>
        </p:nvGraphicFramePr>
        <p:xfrm>
          <a:off x="251520" y="980728"/>
          <a:ext cx="8640961" cy="5688631"/>
        </p:xfrm>
        <a:graphic>
          <a:graphicData uri="http://schemas.openxmlformats.org/drawingml/2006/table">
            <a:tbl>
              <a:tblPr firstRow="1">
                <a:tableStyleId>{0505E3EF-67EA-436B-97B2-0124C06EBD24}</a:tableStyleId>
              </a:tblPr>
              <a:tblGrid>
                <a:gridCol w="332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602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51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7717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791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4020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98121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Период  обучения</a:t>
                      </a:r>
                    </a:p>
                    <a:p>
                      <a:pPr algn="ctr"/>
                      <a:endParaRPr lang="ru-RU" sz="1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Организация, проводившая обучение</a:t>
                      </a:r>
                      <a:endParaRPr lang="ru-RU" sz="1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Категория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персонала</a:t>
                      </a:r>
                      <a:endParaRPr lang="ru-RU" sz="1400" b="1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сотрудников, прошедших обучение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8435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</a:t>
                      </a: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</a:rPr>
                        <a:t>%*</a:t>
                      </a:r>
                      <a:endParaRPr lang="ru-RU" sz="1400" b="1" dirty="0">
                        <a:solidFill>
                          <a:srgbClr val="000066"/>
                        </a:solidFill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536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5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январь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июнь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2018 г. 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0" i="0" kern="120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Обучение на курсах </a:t>
                      </a:r>
                      <a:r>
                        <a:rPr lang="ru-RU" sz="1400" b="0" i="0" kern="1200" dirty="0" err="1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on-line</a:t>
                      </a:r>
                      <a:r>
                        <a:rPr lang="ru-RU" sz="1400" b="0" i="0" kern="120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лекций «Час руководителя» по инструментам бережливого производства, организованный ГАУ</a:t>
                      </a:r>
                      <a:r>
                        <a:rPr lang="ru-RU" sz="1400" b="0" i="0" kern="1200" baseline="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ДПУ «Институт усовершенствования врачей».</a:t>
                      </a:r>
                      <a:endParaRPr lang="ru-RU" sz="1400" dirty="0" smtClean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руководители подразделений</a:t>
                      </a: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100%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756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5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октябрь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2017 г. - сентябрь 2018 г.</a:t>
                      </a:r>
                      <a:endParaRPr lang="ru-RU" sz="1400" dirty="0" smtClean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Участие в информационном семинаре «Разработка, внедрение и сертификация систем менеджмента качества, соответствующей стандарту ГОСТ Р ИСО 9001-2015 (ISO 9001:2015), организованный</a:t>
                      </a:r>
                      <a:r>
                        <a:rPr lang="ru-RU" sz="1400" b="0" i="0" kern="1200" baseline="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baseline="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ООО «Эксперт ГРУПП».</a:t>
                      </a:r>
                      <a:endParaRPr lang="ru-RU" sz="1400" dirty="0" smtClean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врачи</a:t>
                      </a: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72%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81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медицинские сестры</a:t>
                      </a: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100%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1615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ru-RU" sz="105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Сентябрь 2018 г.</a:t>
                      </a: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Семинар «Применение методов бережливого производства в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медицинской организации, </a:t>
                      </a:r>
                      <a:r>
                        <a:rPr lang="ru-RU" sz="1400" b="0" i="0" kern="120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организованный</a:t>
                      </a:r>
                      <a:r>
                        <a:rPr lang="ru-RU" sz="1400" b="0" i="0" kern="1200" baseline="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baseline="0" dirty="0" smtClean="0">
                          <a:solidFill>
                            <a:srgbClr val="000066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ООО «Эксперт ГРУПП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».</a:t>
                      </a: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Врачи,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медицинские сестры</a:t>
                      </a:r>
                      <a:endParaRPr lang="ru-RU" sz="1400" dirty="0" smtClean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73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78%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156" marR="63156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35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 flipV="1">
            <a:off x="0" y="1124743"/>
            <a:ext cx="8797612" cy="4571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51520" y="1146840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008" y="109012"/>
            <a:ext cx="5248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39552" y="142853"/>
            <a:ext cx="79928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организация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открытой регистратуры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   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/>
          </a:p>
        </p:txBody>
      </p:sp>
      <p:pic>
        <p:nvPicPr>
          <p:cNvPr id="20" name="Рисунок 19" descr="Изображение 044.jpg"/>
          <p:cNvPicPr>
            <a:picLocks noChangeAspect="1"/>
          </p:cNvPicPr>
          <p:nvPr/>
        </p:nvPicPr>
        <p:blipFill rotWithShape="1">
          <a:blip r:embed="rId3" cstate="print"/>
          <a:srcRect b="17742"/>
          <a:stretch/>
        </p:blipFill>
        <p:spPr>
          <a:xfrm>
            <a:off x="395536" y="1268760"/>
            <a:ext cx="3600400" cy="5238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25"/>
          <a:stretch/>
        </p:blipFill>
        <p:spPr bwMode="auto">
          <a:xfrm>
            <a:off x="4788024" y="1268760"/>
            <a:ext cx="3672408" cy="52565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974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981868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51520" y="1146840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49008" y="109012"/>
            <a:ext cx="5248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87824" y="140962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/>
          </a:p>
        </p:txBody>
      </p:sp>
      <p:pic>
        <p:nvPicPr>
          <p:cNvPr id="13" name="Picture 2" descr="C:\Users\mobcz\Desktop\Фотки вове\IMG_2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50" y="1227651"/>
            <a:ext cx="3885667" cy="24871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obcz\Desktop\Фотки вове\IMG_25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66" y="4005266"/>
            <a:ext cx="3857652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20180517_1056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50457" y="1228709"/>
            <a:ext cx="3886755" cy="24860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pic>
        <p:nvPicPr>
          <p:cNvPr id="18" name="Рисунок 17" descr="20180517_1056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50457" y="4016734"/>
            <a:ext cx="3886755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sp>
        <p:nvSpPr>
          <p:cNvPr id="19" name="Прямоугольник 18"/>
          <p:cNvSpPr/>
          <p:nvPr/>
        </p:nvSpPr>
        <p:spPr>
          <a:xfrm>
            <a:off x="899592" y="142852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2: оптимизация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кабинета функциональной диагностики,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было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38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Прямоугольник 143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Прямоугольник 144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187614" y="1507407"/>
            <a:ext cx="7976684" cy="51720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ru-RU" dirty="0"/>
          </a:p>
        </p:txBody>
      </p:sp>
      <p:sp>
        <p:nvSpPr>
          <p:cNvPr id="146" name="Прямоугольник 145"/>
          <p:cNvSpPr/>
          <p:nvPr/>
        </p:nvSpPr>
        <p:spPr>
          <a:xfrm>
            <a:off x="0" y="908720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7" name="TextBox 276"/>
          <p:cNvSpPr txBox="1"/>
          <p:nvPr/>
        </p:nvSpPr>
        <p:spPr>
          <a:xfrm>
            <a:off x="1115616" y="116632"/>
            <a:ext cx="75981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3 - 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внутренней логистики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«было»</a:t>
            </a:r>
          </a:p>
        </p:txBody>
      </p:sp>
      <p:pic>
        <p:nvPicPr>
          <p:cNvPr id="4098" name="Picture 2" descr="C:\Users\mobcz\Desktop\Фотки вове\коридор-до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3960440" cy="23042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obcz\Desktop\Фотки вове\коридор-ЛОР,хирург-до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933056"/>
            <a:ext cx="3960440" cy="24257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E:\всероссийская конференция\первый-КДЛ-до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4104456" cy="2330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всероссийская конференция\IMG_0879.JPG"/>
          <p:cNvPicPr>
            <a:picLocks noChangeAspect="1" noChangeArrowheads="1"/>
          </p:cNvPicPr>
          <p:nvPr/>
        </p:nvPicPr>
        <p:blipFill>
          <a:blip r:embed="rId7" cstate="print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08714"/>
            <a:ext cx="4104456" cy="24726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79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475656" y="35665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79512" y="1124744"/>
            <a:ext cx="8640960" cy="84544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endParaRPr lang="ru-RU" sz="5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3608" y="188640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Сводный анализ проектов, реализуемых в учреждении</a:t>
            </a: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149343"/>
              </p:ext>
            </p:extLst>
          </p:nvPr>
        </p:nvGraphicFramePr>
        <p:xfrm>
          <a:off x="251520" y="836712"/>
          <a:ext cx="8640961" cy="5832648"/>
        </p:xfrm>
        <a:graphic>
          <a:graphicData uri="http://schemas.openxmlformats.org/drawingml/2006/table">
            <a:tbl>
              <a:tblPr firstRow="1" bandCol="1">
                <a:tableStyleId>{8799B23B-EC83-4686-B30A-512413B5E67A}</a:tableStyleId>
              </a:tblPr>
              <a:tblGrid>
                <a:gridCol w="17777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355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8891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3916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Направление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МО, реализующих направление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прикрепленного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населения, тыс. человек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Цели и задачи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4074">
                <a:tc>
                  <a:txBody>
                    <a:bodyPr/>
                    <a:lstStyle/>
                    <a:p>
                      <a:pPr algn="l"/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Организация</a:t>
                      </a:r>
                      <a:r>
                        <a:rPr lang="ru-RU" sz="1400" i="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работы открытой регистратуры</a:t>
                      </a:r>
                      <a:endParaRPr lang="ru-RU" sz="1400" i="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</a:t>
                      </a:r>
                      <a:r>
                        <a:rPr lang="ru-RU" sz="1400" i="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«Первая Чебоксарская городская больница им. </a:t>
                      </a:r>
                    </a:p>
                    <a:p>
                      <a:pPr algn="ctr"/>
                      <a:r>
                        <a:rPr lang="ru-RU" sz="1400" i="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П.Н. Осипова» Минздрава Чувашии</a:t>
                      </a:r>
                      <a:endParaRPr lang="ru-RU" sz="1400" i="0" dirty="0" smtClean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39195</a:t>
                      </a:r>
                      <a:endParaRPr lang="ru-RU" sz="1400" i="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Повышение эффективности работы регистратуры.</a:t>
                      </a:r>
                    </a:p>
                    <a:p>
                      <a:pPr algn="l"/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Сокращение времени пребывания пациентов в поликлинике.</a:t>
                      </a:r>
                    </a:p>
                    <a:p>
                      <a:pPr algn="l"/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</a:t>
                      </a:r>
                      <a:r>
                        <a:rPr lang="ru-RU" sz="1400" i="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Оптимизация движения медицинской документации. </a:t>
                      </a:r>
                    </a:p>
                    <a:p>
                      <a:pPr algn="l"/>
                      <a:r>
                        <a:rPr lang="ru-RU" sz="1400" i="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Упрощение записи на прием к врачу.</a:t>
                      </a:r>
                      <a:endParaRPr lang="ru-RU" sz="1400" i="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02649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Оптимизация работы кабинета функциональной диагностики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Укорочение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времени ожидания на ЭКГ-исследование.</a:t>
                      </a:r>
                    </a:p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Повышение удовлетворенности пациентов оказанием мед. помощи.</a:t>
                      </a:r>
                    </a:p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Увеличение количества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исследований в кабинете ФД.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l"/>
                      <a:endParaRPr lang="ru-RU" sz="1200" dirty="0" smtClean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204295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Организация внутренней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логистики в поликлинике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Сокращение времени ожидания в регистратуру.</a:t>
                      </a:r>
                    </a:p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Уменьшение очередей в кабинеты.</a:t>
                      </a:r>
                      <a:endParaRPr lang="ru-RU" sz="1400" dirty="0" smtClean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ru-RU" sz="1400" i="0" dirty="0" smtClean="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Сокращение времени пребывания пациентов в поликлинике.</a:t>
                      </a:r>
                      <a:endParaRPr lang="ru-RU" sz="1400" dirty="0" smtClean="0">
                        <a:solidFill>
                          <a:srgbClr val="000066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363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бъект 2"/>
          <p:cNvSpPr txBox="1">
            <a:spLocks/>
          </p:cNvSpPr>
          <p:nvPr/>
        </p:nvSpPr>
        <p:spPr>
          <a:xfrm>
            <a:off x="395536" y="2204864"/>
            <a:ext cx="7976684" cy="51720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</a:pPr>
            <a:endParaRPr lang="ru-RU" dirty="0"/>
          </a:p>
        </p:txBody>
      </p:sp>
      <p:sp>
        <p:nvSpPr>
          <p:cNvPr id="277" name="TextBox 276"/>
          <p:cNvSpPr txBox="1"/>
          <p:nvPr/>
        </p:nvSpPr>
        <p:spPr>
          <a:xfrm>
            <a:off x="395536" y="60246"/>
            <a:ext cx="8427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1: организация работы открытой регистратуры</a:t>
            </a:r>
          </a:p>
          <a:p>
            <a:pPr algn="ctr"/>
            <a:r>
              <a:rPr lang="ru-RU" sz="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Алгоритм решения проблем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801758"/>
              </p:ext>
            </p:extLst>
          </p:nvPr>
        </p:nvGraphicFramePr>
        <p:xfrm>
          <a:off x="251520" y="908720"/>
          <a:ext cx="8643966" cy="5760641"/>
        </p:xfrm>
        <a:graphic>
          <a:graphicData uri="http://schemas.openxmlformats.org/drawingml/2006/table">
            <a:tbl>
              <a:tblPr firstRow="1" bandCol="1">
                <a:tableStyleId>{8799B23B-EC83-4686-B30A-512413B5E67A}</a:tableStyleId>
              </a:tblPr>
              <a:tblGrid>
                <a:gridCol w="19416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210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88132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1184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ПРОБЛЕМА</a:t>
                      </a:r>
                      <a:endParaRPr lang="ru-RU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Мероприятия</a:t>
                      </a:r>
                      <a:r>
                        <a:rPr lang="ru-RU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для решения проблемы</a:t>
                      </a:r>
                      <a:endParaRPr lang="ru-RU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ИТОГИ</a:t>
                      </a:r>
                      <a:endParaRPr lang="ru-RU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9716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Длительное ожидание</a:t>
                      </a:r>
                      <a:r>
                        <a:rPr lang="ru-RU" sz="1400" b="1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в</a:t>
                      </a:r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очереди в регистратуру</a:t>
                      </a:r>
                      <a:endParaRPr lang="ru-RU" sz="1400" b="1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Разработка типовых алгоритмов  ответов сотрудников регистратуры.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Разработка информационных буклетов.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зоны ожидания.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Установка </a:t>
                      </a:r>
                      <a:r>
                        <a:rPr lang="ru-RU" sz="1400" baseline="0" dirty="0" err="1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инфомата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в холле.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Внедрение системы навигации.</a:t>
                      </a: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Сокращение  времени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ожидания в очереди.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baseline="0" dirty="0" smtClean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Повышение уровня удовлетворенности пациентов работой регистратуры.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005569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Сложно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дозвониться</a:t>
                      </a:r>
                      <a:endParaRPr lang="ru-RU" sz="1400" b="1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Организация работы</a:t>
                      </a:r>
                      <a:r>
                        <a:rPr lang="en-US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Call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-центра в отдельном кабинете.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Разработка типовых алгоритмов ответов сотрудников </a:t>
                      </a:r>
                      <a:r>
                        <a:rPr lang="en-US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Call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-центра.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Сокращение времени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ожидания ответа по телефону.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97161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Отвлечение регистраторов на поиск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медицинских карт</a:t>
                      </a:r>
                      <a:endParaRPr lang="ru-RU" sz="1400" b="1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Сбор амбулаторных карт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для врача накануне посещения.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Перераспределение обязанностей регистраторов и медицинских сестер.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Выполнение обязанностей одного из администраторов функции «</a:t>
                      </a:r>
                      <a:r>
                        <a:rPr lang="ru-RU" sz="1400" baseline="0" dirty="0" err="1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картоноши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».</a:t>
                      </a:r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Сокращение  времени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ожидания в очереди.</a:t>
                      </a:r>
                      <a:r>
                        <a:rPr lang="ru-RU" sz="1400" baseline="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endParaRPr lang="ru-RU" sz="1400" baseline="0" dirty="0" smtClean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000066"/>
                          </a:solidFill>
                          <a:latin typeface="Arial" pitchFamily="34" charset="0"/>
                          <a:cs typeface="Arial" pitchFamily="34" charset="0"/>
                        </a:rPr>
                        <a:t> Повышение уровня удовлетворенности работой регистратуры.</a:t>
                      </a:r>
                    </a:p>
                    <a:p>
                      <a:endParaRPr lang="ru-RU" sz="1400" dirty="0">
                        <a:solidFill>
                          <a:srgbClr val="000066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65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1273798" y="653168"/>
            <a:ext cx="6984776" cy="43779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927046"/>
            <a:ext cx="7596312" cy="5455569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15405" y="0"/>
            <a:ext cx="428596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908720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7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4096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1: организация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открытой регистратуры    </a:t>
            </a:r>
            <a:endParaRPr lang="ru-RU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стало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/>
          </a:p>
        </p:txBody>
      </p:sp>
      <p:pic>
        <p:nvPicPr>
          <p:cNvPr id="9" name="Рисунок 8" descr="IMG_20180517_095202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02834" y="3861048"/>
            <a:ext cx="3908097" cy="2520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pic>
        <p:nvPicPr>
          <p:cNvPr id="15" name="Рисунок 14" descr="Рисунок1.jpg"/>
          <p:cNvPicPr>
            <a:picLocks noChangeAspect="1"/>
          </p:cNvPicPr>
          <p:nvPr/>
        </p:nvPicPr>
        <p:blipFill>
          <a:blip r:embed="rId5" cstate="print"/>
          <a:srcRect t="24614"/>
          <a:stretch>
            <a:fillRect/>
          </a:stretch>
        </p:blipFill>
        <p:spPr>
          <a:xfrm>
            <a:off x="4802834" y="1311914"/>
            <a:ext cx="3908097" cy="2333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</p:spPr>
      </p:pic>
      <p:pic>
        <p:nvPicPr>
          <p:cNvPr id="2051" name="Picture 3" descr="C:\Users\mobcz\Desktop\Фотки вове\новая форма--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63" y="1311914"/>
            <a:ext cx="3937026" cy="23331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 descr="C:\Users\mobcz\Desktop\Фото на конкурс Лучшая поликлиника\Регистратура-администраторы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062" y="3861726"/>
            <a:ext cx="3937027" cy="2544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8100"/>
          </a:effectLst>
          <a:extLst/>
        </p:spPr>
      </p:pic>
      <p:sp>
        <p:nvSpPr>
          <p:cNvPr id="10" name="Прямоугольник 9"/>
          <p:cNvSpPr/>
          <p:nvPr/>
        </p:nvSpPr>
        <p:spPr>
          <a:xfrm>
            <a:off x="8715405" y="0"/>
            <a:ext cx="428596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1113437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30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71600" y="140962"/>
            <a:ext cx="74168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1:</a:t>
            </a:r>
          </a:p>
          <a:p>
            <a:pPr marL="342900" indent="-342900"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организация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 открытой регистратуры </a:t>
            </a:r>
            <a:endParaRPr lang="ru-RU" sz="20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«стало»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/>
          </a:p>
        </p:txBody>
      </p:sp>
      <p:pic>
        <p:nvPicPr>
          <p:cNvPr id="8" name="Picture 10" descr="C:\Users\mobcz\Downloads\IMG_20190111_152052_HD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05064"/>
            <a:ext cx="1685063" cy="2428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005064"/>
            <a:ext cx="2542858" cy="24411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 descr="C:\Users\mobcz\Desktop\Фотки вове\колл-центр-после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12"/>
          <a:stretch>
            <a:fillRect/>
          </a:stretch>
        </p:blipFill>
        <p:spPr bwMode="auto">
          <a:xfrm>
            <a:off x="4067944" y="1196752"/>
            <a:ext cx="4392488" cy="2608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715405" y="0"/>
            <a:ext cx="428596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9512" y="1196752"/>
            <a:ext cx="3672408" cy="52565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Сотрудники </a:t>
            </a:r>
            <a:r>
              <a:rPr lang="ru-RU" sz="152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колл-центра</a:t>
            </a:r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регистратуры обучены основам общения с использованием типовых алгоритмов;</a:t>
            </a:r>
          </a:p>
          <a:p>
            <a:pPr algn="ctr"/>
            <a:endParaRPr lang="ru-RU" sz="152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Изменены стиль и форма одежды администраторов (в едином стиле и цветовой гамме);</a:t>
            </a:r>
          </a:p>
          <a:p>
            <a:pPr algn="ctr"/>
            <a:endParaRPr lang="ru-RU" sz="152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Организовано дежурство администратора в холле;</a:t>
            </a:r>
          </a:p>
          <a:p>
            <a:pPr algn="ctr"/>
            <a:endParaRPr lang="ru-RU" sz="152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Организована раскладка амбулаторных карт до начала приема по врачам;</a:t>
            </a:r>
          </a:p>
          <a:p>
            <a:pPr algn="ctr"/>
            <a:endParaRPr lang="ru-RU" sz="152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Организован </a:t>
            </a:r>
            <a:r>
              <a:rPr lang="ru-RU" sz="152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обзвон</a:t>
            </a:r>
            <a:r>
              <a:rPr lang="ru-RU" sz="152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пациентов, записанных к врачам специалистам, на инструментальные исследования</a:t>
            </a:r>
            <a:r>
              <a:rPr lang="ru-RU" sz="152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520" dirty="0"/>
          </a:p>
        </p:txBody>
      </p:sp>
    </p:spTree>
    <p:extLst>
      <p:ext uri="{BB962C8B-B14F-4D97-AF65-F5344CB8AC3E}">
        <p14:creationId xmlns:p14="http://schemas.microsoft.com/office/powerpoint/2010/main" val="2788001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981868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51520" y="1146840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3" descr="C:\Users\mobcz\Desktop\Фотоархив - Бережливая пол-ка\Функц.диагн. - после проекта\IMG_43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66680" y="1196753"/>
            <a:ext cx="3821744" cy="2183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51520" y="1198013"/>
            <a:ext cx="4077127" cy="213904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Проведен капитальный ремонт кабинета;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Организована запись на ЭКГ и ФВД в АС «Электронная регистратура»;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Организованы </a:t>
            </a: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две рабочие зоны для 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ЭКГ </a:t>
            </a: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исследования</a:t>
            </a:r>
            <a:r>
              <a:rPr lang="ru-RU" sz="19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03648" y="0"/>
            <a:ext cx="69127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2: оптимизация работы кабинета функциональной диагностики  </a:t>
            </a:r>
          </a:p>
          <a:p>
            <a:pPr marL="342900" indent="-342900"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«стало»</a:t>
            </a:r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/>
          </a:p>
        </p:txBody>
      </p:sp>
      <p:pic>
        <p:nvPicPr>
          <p:cNvPr id="1026" name="Picture 2" descr="C:\Users\GB1-US~1\AppData\Local\Temp\Rar$DI01.759\04-ФД-запись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3501008"/>
            <a:ext cx="4104456" cy="2520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E:\всероссийская конференция\ФД-две кабинки+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1" y="3501008"/>
            <a:ext cx="3778135" cy="2520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206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981868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3549008" y="109012"/>
            <a:ext cx="52486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C:\Users\mobcz\Desktop\Фото для презентации\11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24744"/>
            <a:ext cx="4824536" cy="2161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mobcz\Desktop\Фото для презентации\6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84984"/>
            <a:ext cx="2436560" cy="284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mobcz\Desktop\Фото для презентации\2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314" y="3281458"/>
            <a:ext cx="2438061" cy="28118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79512" y="1268760"/>
            <a:ext cx="3672408" cy="470898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Разработаны стенды и таблички в едином стиле, указывающие расположение ключевых пунктов визита пациентов;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Предусмотрена логичная последовательная нумерация кабинетов;</a:t>
            </a:r>
          </a:p>
          <a:p>
            <a:pPr algn="ctr"/>
            <a:endParaRPr lang="ru-RU" sz="2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Установлена настенная и потолочная навигация, с учетом планировки помещений и пожеланий пациентов.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5576" y="116632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Направление № 3 -  </a:t>
            </a:r>
            <a:r>
              <a:rPr lang="ru-RU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внутренней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логистики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«стало »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56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642910" y="5474159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4060962"/>
              </p:ext>
            </p:extLst>
          </p:nvPr>
        </p:nvGraphicFramePr>
        <p:xfrm>
          <a:off x="2915816" y="1131590"/>
          <a:ext cx="5832648" cy="529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0" y="908720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TextBox 30"/>
          <p:cNvSpPr txBox="1"/>
          <p:nvPr/>
        </p:nvSpPr>
        <p:spPr>
          <a:xfrm>
            <a:off x="2123728" y="296125"/>
            <a:ext cx="6120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2018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58856" y="1431695"/>
            <a:ext cx="2481898" cy="88191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1,8 раза ( до 5 мин)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было – 9 мин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 – до 3-х мин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31840" y="1476073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1</a:t>
            </a:r>
            <a:endParaRPr lang="ru-RU" sz="3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3647976" y="2504758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2</a:t>
            </a:r>
            <a:endParaRPr lang="ru-RU" sz="32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3781638" y="3506696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3</a:t>
            </a:r>
            <a:endParaRPr lang="ru-RU" sz="32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635896" y="4500409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4</a:t>
            </a:r>
            <a:endParaRPr lang="ru-RU" sz="32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131840" y="5474159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5</a:t>
            </a:r>
            <a:endParaRPr lang="ru-RU" sz="3200" b="1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258856" y="4296635"/>
            <a:ext cx="2481898" cy="811766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раза (3 дня)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ыло – 7 дней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 – 2 дня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51520" y="5301208"/>
            <a:ext cx="2481898" cy="815893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раза (7 дней)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ыло – 14 дней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 – 7 дней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62815" y="2485283"/>
            <a:ext cx="2481898" cy="81176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1,3 раза (до 4,5 мин)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ыло – 8 мин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 – 3,5 мин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88967" y="3468718"/>
            <a:ext cx="2481898" cy="683051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1,3 раза (до 6 мин)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ыло – 8 мин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ель – 3 мин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3682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Denis\Downloads\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776" y="3681143"/>
            <a:ext cx="3463523" cy="2309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" descr="C:\Users\Denis\Downloads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75635" y="3472554"/>
            <a:ext cx="3356805" cy="2517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981868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251520" y="1146840"/>
            <a:ext cx="8280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71600" y="309066"/>
            <a:ext cx="773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Демонстрация достижений проекта </a:t>
            </a:r>
            <a:endParaRPr lang="ru-RU" sz="20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3" descr="C:\Users\Denis\Downloads\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174" y="1146840"/>
            <a:ext cx="3486513" cy="2324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311012" y="3246019"/>
            <a:ext cx="4111318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Руководитель федерального проектного 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офиса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Ирина Ходырева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" descr="C:\Users\Denis\Downloads\hd_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9659" y="1146840"/>
            <a:ext cx="3324350" cy="2215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4826810" y="3246018"/>
            <a:ext cx="387571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Министр здравоохранения Чувашской Республики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Владимир Викторов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3281" y="5984411"/>
            <a:ext cx="4234569" cy="830997"/>
          </a:xfrm>
          <a:prstGeom prst="rect">
            <a:avLst/>
          </a:prstGeom>
          <a:noFill/>
          <a:ln w="254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Общественный совет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Минздраве Чувашии по проведению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независимой оценки качества </a:t>
            </a:r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оказания услуг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59977" y="5984412"/>
            <a:ext cx="3747807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Главный специалист по медицинской профилактике Минздрава России </a:t>
            </a:r>
            <a:r>
              <a:rPr lang="ru-RU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Любовь Дроздова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909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/>
          <p:cNvSpPr txBox="1">
            <a:spLocks/>
          </p:cNvSpPr>
          <p:nvPr/>
        </p:nvSpPr>
        <p:spPr>
          <a:xfrm>
            <a:off x="642910" y="5474159"/>
            <a:ext cx="8229600" cy="6429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929686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715404" y="0"/>
            <a:ext cx="21431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0" y="908720"/>
            <a:ext cx="8715404" cy="1428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1259632" y="188640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работы</a:t>
            </a:r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2019 год 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46332764"/>
              </p:ext>
            </p:extLst>
          </p:nvPr>
        </p:nvGraphicFramePr>
        <p:xfrm>
          <a:off x="368135" y="1628800"/>
          <a:ext cx="802199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784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Равнобедренный треугольник 10"/>
          <p:cNvGrpSpPr>
            <a:grpSpLocks/>
          </p:cNvGrpSpPr>
          <p:nvPr/>
        </p:nvGrpSpPr>
        <p:grpSpPr bwMode="auto">
          <a:xfrm>
            <a:off x="-19050" y="767928"/>
            <a:ext cx="9163050" cy="5613400"/>
            <a:chOff x="-4" y="492"/>
            <a:chExt cx="5772" cy="3536"/>
          </a:xfrm>
        </p:grpSpPr>
        <p:pic>
          <p:nvPicPr>
            <p:cNvPr id="43009" name="Равнобедренный треугольник 10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4" y="492"/>
              <a:ext cx="5772" cy="3536"/>
            </a:xfrm>
            <a:prstGeom prst="rect">
              <a:avLst/>
            </a:prstGeom>
            <a:noFill/>
          </p:spPr>
        </p:pic>
        <p:sp>
          <p:nvSpPr>
            <p:cNvPr id="43010" name="Text Box 2"/>
            <p:cNvSpPr txBox="1">
              <a:spLocks noChangeArrowheads="1"/>
            </p:cNvSpPr>
            <p:nvPr/>
          </p:nvSpPr>
          <p:spPr bwMode="auto">
            <a:xfrm rot="10800000">
              <a:off x="2882" y="495"/>
              <a:ext cx="2882" cy="17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/>
              <a:endParaRPr lang="ru-RU">
                <a:solidFill>
                  <a:srgbClr val="DCE6F2"/>
                </a:solidFill>
                <a:latin typeface="Calibri" pitchFamily="34" charset="0"/>
              </a:endParaRPr>
            </a:p>
          </p:txBody>
        </p:sp>
      </p:grpSp>
      <p:pic>
        <p:nvPicPr>
          <p:cNvPr id="43016" name="Рисунок 2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16633"/>
            <a:ext cx="936104" cy="927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1" name="Прямая соединительная линия 50"/>
          <p:cNvCxnSpPr/>
          <p:nvPr/>
        </p:nvCxnSpPr>
        <p:spPr>
          <a:xfrm>
            <a:off x="2500313" y="6858000"/>
            <a:ext cx="664368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1043608" y="0"/>
            <a:ext cx="8100392" cy="620688"/>
          </a:xfrm>
        </p:spPr>
        <p:txBody>
          <a:bodyPr/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1560" y="4572417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«Важно продолжать работу по всем направлениям, сделать и работу медработников,  и пребывание пациентов в </a:t>
            </a:r>
            <a:r>
              <a:rPr lang="ru-RU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медицинских организациях </a:t>
            </a:r>
            <a:r>
              <a:rPr lang="ru-RU" b="1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максимально комфортными»</a:t>
            </a:r>
            <a:endParaRPr lang="ru-RU" b="1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2370" name="Picture 2" descr="http://gov.cap.ru/Content/photo/201709/08/Albom236847/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67744" y="1196752"/>
            <a:ext cx="4392488" cy="2926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27"/>
          <p:cNvSpPr txBox="1">
            <a:spLocks noChangeArrowheads="1"/>
          </p:cNvSpPr>
          <p:nvPr/>
        </p:nvSpPr>
        <p:spPr bwMode="auto">
          <a:xfrm>
            <a:off x="1562237" y="5623535"/>
            <a:ext cx="711421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Министр здравоохранения </a:t>
            </a:r>
            <a:r>
              <a:rPr lang="ru-RU" sz="14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Чувашской Республики </a:t>
            </a:r>
          </a:p>
          <a:p>
            <a:pPr algn="r"/>
            <a:r>
              <a:rPr lang="ru-RU" sz="140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В.Н.Викторов</a:t>
            </a:r>
            <a:endParaRPr lang="ru-RU" sz="1400" dirty="0">
              <a:solidFill>
                <a:srgbClr val="000066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1400" dirty="0" smtClean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29 декабря 2018 </a:t>
            </a:r>
            <a:r>
              <a:rPr lang="ru-RU" sz="1400" dirty="0">
                <a:solidFill>
                  <a:srgbClr val="000066"/>
                </a:solidFill>
                <a:latin typeface="Arial" pitchFamily="34" charset="0"/>
                <a:cs typeface="Arial" pitchFamily="34" charset="0"/>
              </a:rPr>
              <a:t>года.</a:t>
            </a:r>
          </a:p>
          <a:p>
            <a:pPr algn="r"/>
            <a:endParaRPr lang="ru-RU" sz="1200" dirty="0"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676456" y="0"/>
            <a:ext cx="461194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150293"/>
            <a:ext cx="8748464" cy="178510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ru-RU" sz="1400" b="1" dirty="0">
              <a:latin typeface="Georgia" pitchFamily="18" charset="0"/>
            </a:endParaRPr>
          </a:p>
          <a:p>
            <a:pPr algn="ctr"/>
            <a:endParaRPr lang="ru-RU" sz="2000" b="1" cap="all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4000" b="1" dirty="0" smtClean="0">
              <a:latin typeface="Georgia" pitchFamily="18" charset="0"/>
            </a:endParaRPr>
          </a:p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  <a:endParaRPr lang="ru-RU" sz="3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15404" y="0"/>
            <a:ext cx="214282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929718" y="0"/>
            <a:ext cx="214282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/>
          <p:cNvSpPr txBox="1"/>
          <p:nvPr/>
        </p:nvSpPr>
        <p:spPr>
          <a:xfrm>
            <a:off x="1475656" y="35665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475656" y="35665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" y="41262"/>
            <a:ext cx="800809" cy="792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65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8628</TotalTime>
  <Words>1211</Words>
  <Application>Microsoft Office PowerPoint</Application>
  <PresentationFormat>Экран (4:3)</PresentationFormat>
  <Paragraphs>246</Paragraphs>
  <Slides>23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Наталия Соленова gb1-user54@med.cap.ru</cp:lastModifiedBy>
  <cp:revision>807</cp:revision>
  <cp:lastPrinted>2018-05-18T13:09:00Z</cp:lastPrinted>
  <dcterms:created xsi:type="dcterms:W3CDTF">2017-06-09T07:37:26Z</dcterms:created>
  <dcterms:modified xsi:type="dcterms:W3CDTF">2019-09-18T14:32:06Z</dcterms:modified>
</cp:coreProperties>
</file>